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5.0000000000000079E-3"/>
          <c:y val="5.0000000000000079E-3"/>
          <c:w val="0.99"/>
          <c:h val="0.9874999999999994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nber</c:v>
                </c:pt>
              </c:strCache>
            </c:strRef>
          </c:tx>
          <c:spPr>
            <a:solidFill>
              <a:srgbClr val="496063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6C6F3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C2-4385-AE71-DB9CAF7F213C}"/>
              </c:ext>
            </c:extLst>
          </c:dPt>
          <c:dPt>
            <c:idx val="2"/>
            <c:bubble3D val="0"/>
            <c:spPr>
              <a:solidFill>
                <a:srgbClr val="F0B24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C2-4385-AE71-DB9CAF7F213C}"/>
              </c:ext>
            </c:extLst>
          </c:dPt>
          <c:dPt>
            <c:idx val="3"/>
            <c:bubble3D val="0"/>
            <c:spPr>
              <a:solidFill>
                <a:srgbClr val="BC5B0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C2-4385-AE71-DB9CAF7F213C}"/>
              </c:ext>
            </c:extLst>
          </c:dPt>
          <c:dPt>
            <c:idx val="4"/>
            <c:bubble3D val="0"/>
            <c:spPr>
              <a:solidFill>
                <a:srgbClr val="89231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C2-4385-AE71-DB9CAF7F213C}"/>
              </c:ext>
            </c:extLst>
          </c:dPt>
          <c:cat>
            <c:strRef>
              <c:f>Sheet1!$B$1:$F$1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F-0A45-86C3-46017C724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5.0000000000000079E-3"/>
          <c:y val="5.0000000000000079E-3"/>
          <c:w val="0.99"/>
          <c:h val="0.9874999999999994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nber</c:v>
                </c:pt>
              </c:strCache>
            </c:strRef>
          </c:tx>
          <c:spPr>
            <a:solidFill>
              <a:srgbClr val="496063"/>
            </a:solidFill>
            <a:ln w="12700" cap="flat">
              <a:noFill/>
              <a:miter lim="400000"/>
            </a:ln>
            <a:effectLst/>
          </c:spPr>
          <c:explosion val="1"/>
          <c:dPt>
            <c:idx val="1"/>
            <c:bubble3D val="0"/>
            <c:spPr>
              <a:solidFill>
                <a:srgbClr val="6C6F3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98-478C-A69C-4FAF09D8164B}"/>
              </c:ext>
            </c:extLst>
          </c:dPt>
          <c:dPt>
            <c:idx val="2"/>
            <c:bubble3D val="0"/>
            <c:spPr>
              <a:solidFill>
                <a:srgbClr val="F0B24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98-478C-A69C-4FAF09D8164B}"/>
              </c:ext>
            </c:extLst>
          </c:dPt>
          <c:dPt>
            <c:idx val="3"/>
            <c:bubble3D val="0"/>
            <c:spPr>
              <a:solidFill>
                <a:srgbClr val="BC5B0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98-478C-A69C-4FAF09D8164B}"/>
              </c:ext>
            </c:extLst>
          </c:dPt>
          <c:dPt>
            <c:idx val="4"/>
            <c:bubble3D val="0"/>
            <c:spPr>
              <a:solidFill>
                <a:srgbClr val="89231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98-478C-A69C-4FAF09D8164B}"/>
              </c:ext>
            </c:extLst>
          </c:dPt>
          <c:cat>
            <c:strRef>
              <c:f>Sheet1!$B$1:$F$1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4-274F-BF93-ADD492EEA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4715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3 Marcador de texto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3" name="2 Marcador de posición de imagen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gi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0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31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54639" y="749794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3" name="NORMAS FEDERALES Y SINDICALES"/>
          <p:cNvSpPr txBox="1"/>
          <p:nvPr/>
        </p:nvSpPr>
        <p:spPr>
          <a:xfrm>
            <a:off x="857224" y="714356"/>
            <a:ext cx="7858181" cy="2000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8850" tIns="108850" rIns="108850" bIns="108850" anchor="ctr">
            <a:normAutofit/>
          </a:bodyPr>
          <a:lstStyle>
            <a:lvl1pPr algn="ctr" defTabSz="1981138">
              <a:defRPr sz="2912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LINEAMIENTOS PARA EL FUNCIONAMIENTO DE LOS COMITÉS LOCALES MIXTOS DE CAPACITACIÓN Y ADIESTRAMIENTO</a:t>
            </a:r>
          </a:p>
        </p:txBody>
      </p:sp>
      <p:pic>
        <p:nvPicPr>
          <p:cNvPr id="1134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5" y="2887784"/>
            <a:ext cx="6000793" cy="334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5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357562"/>
            <a:ext cx="324001" cy="2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6" name="Picture 1" descr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7" y="4857760"/>
            <a:ext cx="216001" cy="1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7" name="Picture 7" descr="Picture 7"/>
          <p:cNvPicPr>
            <a:picLocks noChangeAspect="1"/>
          </p:cNvPicPr>
          <p:nvPr/>
        </p:nvPicPr>
        <p:blipFill>
          <a:blip r:embed="rId6"/>
          <a:srcRect l="24375" t="16875" r="24999" b="15623"/>
          <a:stretch>
            <a:fillRect/>
          </a:stretch>
        </p:blipFill>
        <p:spPr>
          <a:xfrm>
            <a:off x="5500694" y="4143379"/>
            <a:ext cx="216001" cy="2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8" name="Picture 7" descr="Picture 7"/>
          <p:cNvPicPr>
            <a:picLocks noChangeAspect="1"/>
          </p:cNvPicPr>
          <p:nvPr/>
        </p:nvPicPr>
        <p:blipFill>
          <a:blip r:embed="rId6"/>
          <a:srcRect l="24375" t="16875" r="24999" b="15623"/>
          <a:stretch>
            <a:fillRect/>
          </a:stretch>
        </p:blipFill>
        <p:spPr>
          <a:xfrm>
            <a:off x="3143239" y="4643445"/>
            <a:ext cx="216001" cy="2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9" name="Picture 1" descr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4143380"/>
            <a:ext cx="396001" cy="29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0" name="Picture 1" descr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5983" y="4071942"/>
            <a:ext cx="504001" cy="3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1" name="Picture 7" descr="Picture 7"/>
          <p:cNvPicPr>
            <a:picLocks noChangeAspect="1"/>
          </p:cNvPicPr>
          <p:nvPr/>
        </p:nvPicPr>
        <p:blipFill>
          <a:blip r:embed="rId9"/>
          <a:srcRect l="24375" t="16875" r="24999" b="15624"/>
          <a:stretch>
            <a:fillRect/>
          </a:stretch>
        </p:blipFill>
        <p:spPr>
          <a:xfrm>
            <a:off x="2071670" y="3857627"/>
            <a:ext cx="144001" cy="19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2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572008"/>
            <a:ext cx="324001" cy="2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3" name="Picture 1" descr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453" y="4929197"/>
            <a:ext cx="285753" cy="214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4" name="Picture 7" descr="Picture 7"/>
          <p:cNvPicPr>
            <a:picLocks noChangeAspect="1"/>
          </p:cNvPicPr>
          <p:nvPr/>
        </p:nvPicPr>
        <p:blipFill>
          <a:blip r:embed="rId11"/>
          <a:srcRect l="24375" t="16875" r="24998" b="15623"/>
          <a:stretch>
            <a:fillRect/>
          </a:stretch>
        </p:blipFill>
        <p:spPr>
          <a:xfrm>
            <a:off x="6500826" y="4714884"/>
            <a:ext cx="107158" cy="142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5" name="Picture 1" descr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314" y="5286388"/>
            <a:ext cx="180001" cy="135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" name="21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23" name="22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25" name="Picture 7" descr="Picture 7"/>
              <p:cNvPicPr>
                <a:picLocks noChangeAspect="1"/>
              </p:cNvPicPr>
              <p:nvPr/>
            </p:nvPicPr>
            <p:blipFill>
              <a:blip r:embed="rId1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Picture 10" descr="Picture 10"/>
              <p:cNvPicPr>
                <a:picLocks noChangeAspect="1"/>
              </p:cNvPicPr>
              <p:nvPr/>
            </p:nvPicPr>
            <p:blipFill>
              <a:blip r:embed="rId1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Picture 1" descr="Picture 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8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24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83703" y="687905"/>
            <a:ext cx="5046782" cy="57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5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9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2" name="CAMBIOS Y MODIFICACIONES"/>
          <p:cNvSpPr txBox="1"/>
          <p:nvPr/>
        </p:nvSpPr>
        <p:spPr>
          <a:xfrm>
            <a:off x="1571603" y="756045"/>
            <a:ext cx="5925995" cy="65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848" tIns="45848" rIns="45848" bIns="45848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SESIONES DE TRABAJO</a:t>
            </a:r>
          </a:p>
        </p:txBody>
      </p:sp>
      <p:sp>
        <p:nvSpPr>
          <p:cNvPr id="1323" name="Rectángulo 6"/>
          <p:cNvSpPr txBox="1"/>
          <p:nvPr/>
        </p:nvSpPr>
        <p:spPr>
          <a:xfrm>
            <a:off x="3583703" y="1699712"/>
            <a:ext cx="5046782" cy="592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SzPct val="100000"/>
              <a:buBlip>
                <a:blip r:embed="rId3"/>
              </a:buBlip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Las sesiones de trabajo ordinarias y extraordinarias se desarrollarán conforme al Orden del </a:t>
            </a:r>
            <a:r>
              <a:rPr lang="es-ES" dirty="0"/>
              <a:t>D</a:t>
            </a:r>
            <a:r>
              <a:t>ía, que se definirá previamente y deberá contener lo  siguiente: </a:t>
            </a:r>
          </a:p>
        </p:txBody>
      </p:sp>
      <p:sp>
        <p:nvSpPr>
          <p:cNvPr id="1324" name="Rectángulo 6"/>
          <p:cNvSpPr txBox="1"/>
          <p:nvPr/>
        </p:nvSpPr>
        <p:spPr>
          <a:xfrm>
            <a:off x="4830861" y="2505728"/>
            <a:ext cx="3057311" cy="21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Char char="-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Lista de Asistencia; </a:t>
            </a:r>
          </a:p>
        </p:txBody>
      </p:sp>
      <p:sp>
        <p:nvSpPr>
          <p:cNvPr id="1325" name="Rectángulo 6"/>
          <p:cNvSpPr txBox="1"/>
          <p:nvPr/>
        </p:nvSpPr>
        <p:spPr>
          <a:xfrm>
            <a:off x="4857752" y="3571876"/>
            <a:ext cx="3679789" cy="21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Char char="-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Seguimiento de acuerdos de sesiones anteriores; </a:t>
            </a:r>
          </a:p>
        </p:txBody>
      </p:sp>
      <p:sp>
        <p:nvSpPr>
          <p:cNvPr id="1326" name="Rectángulo 6"/>
          <p:cNvSpPr txBox="1"/>
          <p:nvPr/>
        </p:nvSpPr>
        <p:spPr>
          <a:xfrm>
            <a:off x="4906286" y="3933918"/>
            <a:ext cx="3679789" cy="21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Char char="-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Asuntos a tratar;</a:t>
            </a:r>
          </a:p>
        </p:txBody>
      </p:sp>
      <p:sp>
        <p:nvSpPr>
          <p:cNvPr id="1327" name="Rectángulo 6"/>
          <p:cNvSpPr txBox="1"/>
          <p:nvPr/>
        </p:nvSpPr>
        <p:spPr>
          <a:xfrm>
            <a:off x="4933814" y="4408085"/>
            <a:ext cx="3624732" cy="21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Char char="-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Asuntos extraordinarios;</a:t>
            </a:r>
          </a:p>
        </p:txBody>
      </p:sp>
      <p:sp>
        <p:nvSpPr>
          <p:cNvPr id="1328" name="Rectángulo 6"/>
          <p:cNvSpPr txBox="1"/>
          <p:nvPr/>
        </p:nvSpPr>
        <p:spPr>
          <a:xfrm>
            <a:off x="4852884" y="4797497"/>
            <a:ext cx="3374495" cy="39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Char char="-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Aprobación de fecha, lugar y hora de la próxima sesión. </a:t>
            </a:r>
          </a:p>
        </p:txBody>
      </p:sp>
      <p:grpSp>
        <p:nvGrpSpPr>
          <p:cNvPr id="1335" name="Diagram 4"/>
          <p:cNvGrpSpPr/>
          <p:nvPr/>
        </p:nvGrpSpPr>
        <p:grpSpPr>
          <a:xfrm>
            <a:off x="803392" y="1497926"/>
            <a:ext cx="3639130" cy="3471057"/>
            <a:chOff x="0" y="0"/>
            <a:chExt cx="3639128" cy="3471055"/>
          </a:xfrm>
        </p:grpSpPr>
        <p:sp>
          <p:nvSpPr>
            <p:cNvPr id="1329" name="Figura"/>
            <p:cNvSpPr/>
            <p:nvPr/>
          </p:nvSpPr>
          <p:spPr>
            <a:xfrm>
              <a:off x="1388143" y="1569589"/>
              <a:ext cx="1930799" cy="190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75" y="3436"/>
                  </a:moveTo>
                  <a:lnTo>
                    <a:pt x="17071" y="1991"/>
                  </a:lnTo>
                  <a:lnTo>
                    <a:pt x="18427" y="3146"/>
                  </a:lnTo>
                  <a:lnTo>
                    <a:pt x="17319" y="5093"/>
                  </a:lnTo>
                  <a:lnTo>
                    <a:pt x="17319" y="5093"/>
                  </a:lnTo>
                  <a:cubicBezTo>
                    <a:pt x="18107" y="5992"/>
                    <a:pt x="18705" y="7045"/>
                    <a:pt x="19079" y="8187"/>
                  </a:cubicBezTo>
                  <a:lnTo>
                    <a:pt x="21293" y="8187"/>
                  </a:lnTo>
                  <a:lnTo>
                    <a:pt x="21600" y="9956"/>
                  </a:lnTo>
                  <a:lnTo>
                    <a:pt x="19519" y="10725"/>
                  </a:lnTo>
                  <a:cubicBezTo>
                    <a:pt x="19553" y="11927"/>
                    <a:pt x="19345" y="13125"/>
                    <a:pt x="18908" y="14243"/>
                  </a:cubicBezTo>
                  <a:lnTo>
                    <a:pt x="20605" y="15688"/>
                  </a:lnTo>
                  <a:lnTo>
                    <a:pt x="19720" y="17244"/>
                  </a:lnTo>
                  <a:lnTo>
                    <a:pt x="17639" y="16475"/>
                  </a:lnTo>
                  <a:cubicBezTo>
                    <a:pt x="16904" y="17418"/>
                    <a:pt x="15987" y="18200"/>
                    <a:pt x="14944" y="18771"/>
                  </a:cubicBezTo>
                  <a:lnTo>
                    <a:pt x="15329" y="20986"/>
                  </a:lnTo>
                  <a:lnTo>
                    <a:pt x="13666" y="21600"/>
                  </a:lnTo>
                  <a:lnTo>
                    <a:pt x="12559" y="19653"/>
                  </a:lnTo>
                  <a:lnTo>
                    <a:pt x="12559" y="19653"/>
                  </a:lnTo>
                  <a:cubicBezTo>
                    <a:pt x="11399" y="19895"/>
                    <a:pt x="10201" y="19895"/>
                    <a:pt x="9041" y="19653"/>
                  </a:cubicBezTo>
                  <a:lnTo>
                    <a:pt x="7934" y="21600"/>
                  </a:lnTo>
                  <a:lnTo>
                    <a:pt x="6271" y="20986"/>
                  </a:lnTo>
                  <a:lnTo>
                    <a:pt x="6656" y="18771"/>
                  </a:lnTo>
                  <a:lnTo>
                    <a:pt x="6656" y="18771"/>
                  </a:lnTo>
                  <a:cubicBezTo>
                    <a:pt x="5613" y="18200"/>
                    <a:pt x="4696" y="17418"/>
                    <a:pt x="3961" y="16475"/>
                  </a:cubicBezTo>
                  <a:lnTo>
                    <a:pt x="1880" y="17244"/>
                  </a:lnTo>
                  <a:lnTo>
                    <a:pt x="995" y="15688"/>
                  </a:lnTo>
                  <a:lnTo>
                    <a:pt x="2692" y="14243"/>
                  </a:lnTo>
                  <a:lnTo>
                    <a:pt x="2692" y="14243"/>
                  </a:lnTo>
                  <a:cubicBezTo>
                    <a:pt x="2255" y="13125"/>
                    <a:pt x="2047" y="11927"/>
                    <a:pt x="2081" y="10725"/>
                  </a:cubicBezTo>
                  <a:lnTo>
                    <a:pt x="0" y="9956"/>
                  </a:lnTo>
                  <a:lnTo>
                    <a:pt x="307" y="8187"/>
                  </a:lnTo>
                  <a:lnTo>
                    <a:pt x="2521" y="8187"/>
                  </a:lnTo>
                  <a:lnTo>
                    <a:pt x="2521" y="8187"/>
                  </a:lnTo>
                  <a:cubicBezTo>
                    <a:pt x="2895" y="7045"/>
                    <a:pt x="3493" y="5992"/>
                    <a:pt x="4281" y="5093"/>
                  </a:cubicBezTo>
                  <a:lnTo>
                    <a:pt x="3173" y="3146"/>
                  </a:lnTo>
                  <a:lnTo>
                    <a:pt x="4529" y="1991"/>
                  </a:lnTo>
                  <a:lnTo>
                    <a:pt x="6225" y="3436"/>
                  </a:lnTo>
                  <a:lnTo>
                    <a:pt x="6225" y="3436"/>
                  </a:lnTo>
                  <a:cubicBezTo>
                    <a:pt x="7234" y="2805"/>
                    <a:pt x="8359" y="2389"/>
                    <a:pt x="9531" y="2214"/>
                  </a:cubicBezTo>
                  <a:lnTo>
                    <a:pt x="9916" y="0"/>
                  </a:lnTo>
                  <a:lnTo>
                    <a:pt x="11684" y="0"/>
                  </a:lnTo>
                  <a:lnTo>
                    <a:pt x="12069" y="2214"/>
                  </a:lnTo>
                  <a:lnTo>
                    <a:pt x="12069" y="2214"/>
                  </a:lnTo>
                  <a:cubicBezTo>
                    <a:pt x="13241" y="2389"/>
                    <a:pt x="14366" y="2805"/>
                    <a:pt x="15375" y="3436"/>
                  </a:cubicBezTo>
                  <a:close/>
                </a:path>
              </a:pathLst>
            </a:custGeom>
            <a:solidFill>
              <a:srgbClr val="C0392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ts val="700"/>
                </a:spcBef>
                <a:defRPr sz="6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0" name="Figura"/>
            <p:cNvSpPr/>
            <p:nvPr/>
          </p:nvSpPr>
          <p:spPr>
            <a:xfrm>
              <a:off x="315549" y="1117068"/>
              <a:ext cx="1276095" cy="138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57" y="5344"/>
                  </a:moveTo>
                  <a:lnTo>
                    <a:pt x="20297" y="4360"/>
                  </a:lnTo>
                  <a:lnTo>
                    <a:pt x="21600" y="6440"/>
                  </a:lnTo>
                  <a:lnTo>
                    <a:pt x="18906" y="8774"/>
                  </a:lnTo>
                  <a:cubicBezTo>
                    <a:pt x="19296" y="10101"/>
                    <a:pt x="19296" y="11499"/>
                    <a:pt x="18906" y="12826"/>
                  </a:cubicBezTo>
                  <a:lnTo>
                    <a:pt x="21600" y="15160"/>
                  </a:lnTo>
                  <a:lnTo>
                    <a:pt x="20297" y="17240"/>
                  </a:lnTo>
                  <a:lnTo>
                    <a:pt x="16757" y="16256"/>
                  </a:lnTo>
                  <a:cubicBezTo>
                    <a:pt x="15705" y="17232"/>
                    <a:pt x="14391" y="17931"/>
                    <a:pt x="12949" y="18283"/>
                  </a:cubicBezTo>
                  <a:lnTo>
                    <a:pt x="12103" y="21600"/>
                  </a:lnTo>
                  <a:lnTo>
                    <a:pt x="9497" y="21600"/>
                  </a:lnTo>
                  <a:lnTo>
                    <a:pt x="8651" y="18283"/>
                  </a:lnTo>
                  <a:cubicBezTo>
                    <a:pt x="7209" y="17931"/>
                    <a:pt x="5895" y="17232"/>
                    <a:pt x="4843" y="16256"/>
                  </a:cubicBezTo>
                  <a:lnTo>
                    <a:pt x="1303" y="17240"/>
                  </a:lnTo>
                  <a:lnTo>
                    <a:pt x="0" y="15160"/>
                  </a:lnTo>
                  <a:lnTo>
                    <a:pt x="2694" y="12826"/>
                  </a:lnTo>
                  <a:cubicBezTo>
                    <a:pt x="2304" y="11499"/>
                    <a:pt x="2304" y="10101"/>
                    <a:pt x="2694" y="8774"/>
                  </a:cubicBezTo>
                  <a:lnTo>
                    <a:pt x="0" y="6440"/>
                  </a:lnTo>
                  <a:lnTo>
                    <a:pt x="1303" y="4360"/>
                  </a:lnTo>
                  <a:lnTo>
                    <a:pt x="4843" y="5344"/>
                  </a:lnTo>
                  <a:cubicBezTo>
                    <a:pt x="5895" y="4368"/>
                    <a:pt x="7209" y="3669"/>
                    <a:pt x="8651" y="3317"/>
                  </a:cubicBezTo>
                  <a:lnTo>
                    <a:pt x="9497" y="0"/>
                  </a:lnTo>
                  <a:lnTo>
                    <a:pt x="12103" y="0"/>
                  </a:lnTo>
                  <a:lnTo>
                    <a:pt x="12949" y="3317"/>
                  </a:lnTo>
                  <a:cubicBezTo>
                    <a:pt x="14391" y="3669"/>
                    <a:pt x="15705" y="4368"/>
                    <a:pt x="16757" y="5344"/>
                  </a:cubicBezTo>
                  <a:close/>
                </a:path>
              </a:pathLst>
            </a:custGeom>
            <a:solidFill>
              <a:srgbClr val="F39C1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ts val="700"/>
                </a:spcBef>
                <a:defRPr sz="4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1" name="Figura"/>
            <p:cNvSpPr/>
            <p:nvPr/>
          </p:nvSpPr>
          <p:spPr>
            <a:xfrm rot="20700000">
              <a:off x="1108159" y="138688"/>
              <a:ext cx="1250311" cy="135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57" y="5344"/>
                  </a:moveTo>
                  <a:lnTo>
                    <a:pt x="20297" y="4360"/>
                  </a:lnTo>
                  <a:lnTo>
                    <a:pt x="21600" y="6440"/>
                  </a:lnTo>
                  <a:lnTo>
                    <a:pt x="18906" y="8774"/>
                  </a:lnTo>
                  <a:cubicBezTo>
                    <a:pt x="19296" y="10101"/>
                    <a:pt x="19296" y="11499"/>
                    <a:pt x="18906" y="12826"/>
                  </a:cubicBezTo>
                  <a:lnTo>
                    <a:pt x="21600" y="15160"/>
                  </a:lnTo>
                  <a:lnTo>
                    <a:pt x="20297" y="17240"/>
                  </a:lnTo>
                  <a:lnTo>
                    <a:pt x="16757" y="16256"/>
                  </a:lnTo>
                  <a:cubicBezTo>
                    <a:pt x="15705" y="17232"/>
                    <a:pt x="14391" y="17931"/>
                    <a:pt x="12949" y="18283"/>
                  </a:cubicBezTo>
                  <a:lnTo>
                    <a:pt x="12103" y="21600"/>
                  </a:lnTo>
                  <a:lnTo>
                    <a:pt x="9497" y="21600"/>
                  </a:lnTo>
                  <a:lnTo>
                    <a:pt x="8651" y="18283"/>
                  </a:lnTo>
                  <a:cubicBezTo>
                    <a:pt x="7209" y="17931"/>
                    <a:pt x="5895" y="17232"/>
                    <a:pt x="4843" y="16256"/>
                  </a:cubicBezTo>
                  <a:lnTo>
                    <a:pt x="1303" y="17240"/>
                  </a:lnTo>
                  <a:lnTo>
                    <a:pt x="0" y="15160"/>
                  </a:lnTo>
                  <a:lnTo>
                    <a:pt x="2694" y="12826"/>
                  </a:lnTo>
                  <a:cubicBezTo>
                    <a:pt x="2304" y="11499"/>
                    <a:pt x="2304" y="10101"/>
                    <a:pt x="2694" y="8774"/>
                  </a:cubicBezTo>
                  <a:lnTo>
                    <a:pt x="0" y="6440"/>
                  </a:lnTo>
                  <a:lnTo>
                    <a:pt x="1303" y="4360"/>
                  </a:lnTo>
                  <a:lnTo>
                    <a:pt x="4843" y="5344"/>
                  </a:lnTo>
                  <a:cubicBezTo>
                    <a:pt x="5895" y="4368"/>
                    <a:pt x="7209" y="3669"/>
                    <a:pt x="8651" y="3317"/>
                  </a:cubicBezTo>
                  <a:lnTo>
                    <a:pt x="9497" y="0"/>
                  </a:lnTo>
                  <a:lnTo>
                    <a:pt x="12103" y="0"/>
                  </a:lnTo>
                  <a:lnTo>
                    <a:pt x="12949" y="3317"/>
                  </a:lnTo>
                  <a:cubicBezTo>
                    <a:pt x="14391" y="3669"/>
                    <a:pt x="15705" y="4368"/>
                    <a:pt x="16757" y="5344"/>
                  </a:cubicBezTo>
                  <a:close/>
                </a:path>
              </a:pathLst>
            </a:custGeom>
            <a:solidFill>
              <a:srgbClr val="16A085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089150">
                <a:lnSpc>
                  <a:spcPct val="90000"/>
                </a:lnSpc>
                <a:spcBef>
                  <a:spcPts val="700"/>
                </a:spcBef>
                <a:defRPr sz="4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2" name="Figura"/>
            <p:cNvSpPr/>
            <p:nvPr/>
          </p:nvSpPr>
          <p:spPr>
            <a:xfrm>
              <a:off x="2367572" y="1349014"/>
              <a:ext cx="1271557" cy="200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057" extrusionOk="0">
                  <a:moveTo>
                    <a:pt x="0" y="48"/>
                  </a:moveTo>
                  <a:lnTo>
                    <a:pt x="0" y="48"/>
                  </a:lnTo>
                  <a:cubicBezTo>
                    <a:pt x="10730" y="-543"/>
                    <a:pt x="20190" y="4451"/>
                    <a:pt x="21129" y="11201"/>
                  </a:cubicBezTo>
                  <a:cubicBezTo>
                    <a:pt x="21600" y="14583"/>
                    <a:pt x="19822" y="17937"/>
                    <a:pt x="16219" y="20464"/>
                  </a:cubicBezTo>
                  <a:lnTo>
                    <a:pt x="17110" y="21057"/>
                  </a:lnTo>
                  <a:lnTo>
                    <a:pt x="14425" y="20744"/>
                  </a:lnTo>
                  <a:lnTo>
                    <a:pt x="13984" y="18976"/>
                  </a:lnTo>
                  <a:lnTo>
                    <a:pt x="14874" y="19569"/>
                  </a:lnTo>
                  <a:cubicBezTo>
                    <a:pt x="21281" y="14991"/>
                    <a:pt x="20576" y="8013"/>
                    <a:pt x="13300" y="3983"/>
                  </a:cubicBezTo>
                  <a:cubicBezTo>
                    <a:pt x="9697" y="1987"/>
                    <a:pt x="4952" y="1007"/>
                    <a:pt x="170" y="1270"/>
                  </a:cubicBezTo>
                  <a:close/>
                </a:path>
              </a:pathLst>
            </a:custGeom>
            <a:solidFill>
              <a:srgbClr val="AABF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95A5A6"/>
                  </a:solidFill>
                </a:defRPr>
              </a:pPr>
              <a:endParaRPr/>
            </a:p>
          </p:txBody>
        </p:sp>
        <p:sp>
          <p:nvSpPr>
            <p:cNvPr id="1333" name="Figura"/>
            <p:cNvSpPr/>
            <p:nvPr/>
          </p:nvSpPr>
          <p:spPr>
            <a:xfrm>
              <a:off x="0" y="931827"/>
              <a:ext cx="625514" cy="92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41" y="0"/>
                  </a:moveTo>
                  <a:lnTo>
                    <a:pt x="21600" y="2509"/>
                  </a:lnTo>
                  <a:lnTo>
                    <a:pt x="21600" y="2509"/>
                  </a:lnTo>
                  <a:cubicBezTo>
                    <a:pt x="11798" y="5271"/>
                    <a:pt x="5742" y="11963"/>
                    <a:pt x="6593" y="19095"/>
                  </a:cubicBezTo>
                  <a:lnTo>
                    <a:pt x="9206" y="18710"/>
                  </a:lnTo>
                  <a:lnTo>
                    <a:pt x="5109" y="21600"/>
                  </a:lnTo>
                  <a:lnTo>
                    <a:pt x="0" y="20067"/>
                  </a:lnTo>
                  <a:lnTo>
                    <a:pt x="2616" y="19681"/>
                  </a:lnTo>
                  <a:lnTo>
                    <a:pt x="2616" y="19681"/>
                  </a:lnTo>
                  <a:cubicBezTo>
                    <a:pt x="1369" y="11255"/>
                    <a:pt x="8440" y="3268"/>
                    <a:pt x="20041" y="0"/>
                  </a:cubicBezTo>
                  <a:close/>
                </a:path>
              </a:pathLst>
            </a:custGeom>
            <a:solidFill>
              <a:srgbClr val="AABF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95A5A6"/>
                  </a:solidFill>
                </a:defRPr>
              </a:pPr>
              <a:endParaRPr/>
            </a:p>
          </p:txBody>
        </p:sp>
        <p:sp>
          <p:nvSpPr>
            <p:cNvPr id="1334" name="Figura"/>
            <p:cNvSpPr/>
            <p:nvPr/>
          </p:nvSpPr>
          <p:spPr>
            <a:xfrm>
              <a:off x="795472" y="134694"/>
              <a:ext cx="363929" cy="73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83" y="21600"/>
                  </a:moveTo>
                  <a:lnTo>
                    <a:pt x="183" y="21600"/>
                  </a:lnTo>
                  <a:cubicBezTo>
                    <a:pt x="-1018" y="14315"/>
                    <a:pt x="3721" y="7101"/>
                    <a:pt x="13258" y="1696"/>
                  </a:cubicBezTo>
                  <a:lnTo>
                    <a:pt x="10348" y="0"/>
                  </a:lnTo>
                  <a:lnTo>
                    <a:pt x="19330" y="999"/>
                  </a:lnTo>
                  <a:lnTo>
                    <a:pt x="20582" y="5964"/>
                  </a:lnTo>
                  <a:lnTo>
                    <a:pt x="17674" y="4269"/>
                  </a:lnTo>
                  <a:lnTo>
                    <a:pt x="17674" y="4269"/>
                  </a:lnTo>
                  <a:cubicBezTo>
                    <a:pt x="9688" y="8944"/>
                    <a:pt x="5750" y="15100"/>
                    <a:pt x="6774" y="21311"/>
                  </a:cubicBezTo>
                  <a:close/>
                </a:path>
              </a:pathLst>
            </a:custGeom>
            <a:solidFill>
              <a:srgbClr val="AABF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95A5A6"/>
                  </a:solidFill>
                </a:defRPr>
              </a:pPr>
              <a:endParaRPr/>
            </a:p>
          </p:txBody>
        </p:sp>
      </p:grpSp>
      <p:sp>
        <p:nvSpPr>
          <p:cNvPr id="1336" name="Freeform 425"/>
          <p:cNvSpPr/>
          <p:nvPr/>
        </p:nvSpPr>
        <p:spPr>
          <a:xfrm>
            <a:off x="2714431" y="3562386"/>
            <a:ext cx="956060" cy="893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3" y="11571"/>
                </a:moveTo>
                <a:cubicBezTo>
                  <a:pt x="6848" y="11571"/>
                  <a:pt x="7009" y="11658"/>
                  <a:pt x="7256" y="11831"/>
                </a:cubicBezTo>
                <a:cubicBezTo>
                  <a:pt x="7504" y="12003"/>
                  <a:pt x="7778" y="12196"/>
                  <a:pt x="8078" y="12409"/>
                </a:cubicBezTo>
                <a:cubicBezTo>
                  <a:pt x="8378" y="12622"/>
                  <a:pt x="8779" y="12815"/>
                  <a:pt x="9281" y="12988"/>
                </a:cubicBezTo>
                <a:cubicBezTo>
                  <a:pt x="9784" y="13161"/>
                  <a:pt x="10290" y="13247"/>
                  <a:pt x="10800" y="13247"/>
                </a:cubicBezTo>
                <a:cubicBezTo>
                  <a:pt x="11310" y="13247"/>
                  <a:pt x="11816" y="13161"/>
                  <a:pt x="12319" y="12988"/>
                </a:cubicBezTo>
                <a:cubicBezTo>
                  <a:pt x="12821" y="12815"/>
                  <a:pt x="13223" y="12622"/>
                  <a:pt x="13523" y="12409"/>
                </a:cubicBezTo>
                <a:cubicBezTo>
                  <a:pt x="13823" y="12196"/>
                  <a:pt x="14096" y="12003"/>
                  <a:pt x="14344" y="11831"/>
                </a:cubicBezTo>
                <a:cubicBezTo>
                  <a:pt x="14591" y="11658"/>
                  <a:pt x="14753" y="11571"/>
                  <a:pt x="14828" y="11571"/>
                </a:cubicBezTo>
                <a:cubicBezTo>
                  <a:pt x="15285" y="11571"/>
                  <a:pt x="15703" y="11652"/>
                  <a:pt x="16082" y="11813"/>
                </a:cubicBezTo>
                <a:cubicBezTo>
                  <a:pt x="16461" y="11973"/>
                  <a:pt x="16781" y="12188"/>
                  <a:pt x="17044" y="12457"/>
                </a:cubicBezTo>
                <a:cubicBezTo>
                  <a:pt x="17306" y="12727"/>
                  <a:pt x="17539" y="13052"/>
                  <a:pt x="17741" y="13434"/>
                </a:cubicBezTo>
                <a:cubicBezTo>
                  <a:pt x="17944" y="13815"/>
                  <a:pt x="18105" y="14207"/>
                  <a:pt x="18225" y="14609"/>
                </a:cubicBezTo>
                <a:cubicBezTo>
                  <a:pt x="18345" y="15011"/>
                  <a:pt x="18444" y="15447"/>
                  <a:pt x="18523" y="15917"/>
                </a:cubicBezTo>
                <a:cubicBezTo>
                  <a:pt x="18602" y="16387"/>
                  <a:pt x="18654" y="16825"/>
                  <a:pt x="18681" y="17231"/>
                </a:cubicBezTo>
                <a:cubicBezTo>
                  <a:pt x="18707" y="17636"/>
                  <a:pt x="18720" y="18052"/>
                  <a:pt x="18720" y="18478"/>
                </a:cubicBezTo>
                <a:cubicBezTo>
                  <a:pt x="18720" y="19442"/>
                  <a:pt x="18446" y="20204"/>
                  <a:pt x="17899" y="20762"/>
                </a:cubicBezTo>
                <a:cubicBezTo>
                  <a:pt x="17351" y="21321"/>
                  <a:pt x="16624" y="21600"/>
                  <a:pt x="15716" y="21600"/>
                </a:cubicBezTo>
                <a:lnTo>
                  <a:pt x="5884" y="21600"/>
                </a:lnTo>
                <a:cubicBezTo>
                  <a:pt x="4976" y="21600"/>
                  <a:pt x="4249" y="21321"/>
                  <a:pt x="3701" y="20762"/>
                </a:cubicBezTo>
                <a:cubicBezTo>
                  <a:pt x="3154" y="20204"/>
                  <a:pt x="2880" y="19442"/>
                  <a:pt x="2880" y="18478"/>
                </a:cubicBezTo>
                <a:cubicBezTo>
                  <a:pt x="2880" y="18052"/>
                  <a:pt x="2893" y="17636"/>
                  <a:pt x="2919" y="17231"/>
                </a:cubicBezTo>
                <a:cubicBezTo>
                  <a:pt x="2946" y="16825"/>
                  <a:pt x="2998" y="16387"/>
                  <a:pt x="3077" y="15917"/>
                </a:cubicBezTo>
                <a:cubicBezTo>
                  <a:pt x="3156" y="15447"/>
                  <a:pt x="3255" y="15011"/>
                  <a:pt x="3375" y="14609"/>
                </a:cubicBezTo>
                <a:cubicBezTo>
                  <a:pt x="3495" y="14207"/>
                  <a:pt x="3656" y="13815"/>
                  <a:pt x="3859" y="13434"/>
                </a:cubicBezTo>
                <a:cubicBezTo>
                  <a:pt x="4061" y="13052"/>
                  <a:pt x="4294" y="12727"/>
                  <a:pt x="4556" y="12457"/>
                </a:cubicBezTo>
                <a:cubicBezTo>
                  <a:pt x="4819" y="12188"/>
                  <a:pt x="5139" y="11973"/>
                  <a:pt x="5518" y="11813"/>
                </a:cubicBezTo>
                <a:cubicBezTo>
                  <a:pt x="5897" y="11652"/>
                  <a:pt x="6315" y="11571"/>
                  <a:pt x="6773" y="11571"/>
                </a:cubicBezTo>
                <a:close/>
                <a:moveTo>
                  <a:pt x="20205" y="6171"/>
                </a:moveTo>
                <a:cubicBezTo>
                  <a:pt x="21135" y="6171"/>
                  <a:pt x="21600" y="7590"/>
                  <a:pt x="21600" y="10426"/>
                </a:cubicBezTo>
                <a:cubicBezTo>
                  <a:pt x="21600" y="11053"/>
                  <a:pt x="21390" y="11529"/>
                  <a:pt x="20970" y="11855"/>
                </a:cubicBezTo>
                <a:cubicBezTo>
                  <a:pt x="20550" y="12180"/>
                  <a:pt x="20033" y="12343"/>
                  <a:pt x="19417" y="12343"/>
                </a:cubicBezTo>
                <a:lnTo>
                  <a:pt x="17910" y="12343"/>
                </a:lnTo>
                <a:cubicBezTo>
                  <a:pt x="17138" y="11354"/>
                  <a:pt x="16144" y="10840"/>
                  <a:pt x="14929" y="10800"/>
                </a:cubicBezTo>
                <a:cubicBezTo>
                  <a:pt x="15536" y="9860"/>
                  <a:pt x="15840" y="8831"/>
                  <a:pt x="15840" y="7714"/>
                </a:cubicBezTo>
                <a:cubicBezTo>
                  <a:pt x="15840" y="7481"/>
                  <a:pt x="15821" y="7216"/>
                  <a:pt x="15784" y="6919"/>
                </a:cubicBezTo>
                <a:cubicBezTo>
                  <a:pt x="16279" y="7104"/>
                  <a:pt x="16778" y="7196"/>
                  <a:pt x="17280" y="7196"/>
                </a:cubicBezTo>
                <a:cubicBezTo>
                  <a:pt x="17723" y="7196"/>
                  <a:pt x="18169" y="7110"/>
                  <a:pt x="18619" y="6937"/>
                </a:cubicBezTo>
                <a:cubicBezTo>
                  <a:pt x="19069" y="6764"/>
                  <a:pt x="19434" y="6593"/>
                  <a:pt x="19716" y="6425"/>
                </a:cubicBezTo>
                <a:cubicBezTo>
                  <a:pt x="19997" y="6256"/>
                  <a:pt x="20160" y="6171"/>
                  <a:pt x="20205" y="6171"/>
                </a:cubicBezTo>
                <a:close/>
                <a:moveTo>
                  <a:pt x="1395" y="6171"/>
                </a:moveTo>
                <a:cubicBezTo>
                  <a:pt x="1440" y="6171"/>
                  <a:pt x="1603" y="6256"/>
                  <a:pt x="1884" y="6425"/>
                </a:cubicBezTo>
                <a:cubicBezTo>
                  <a:pt x="2166" y="6593"/>
                  <a:pt x="2531" y="6764"/>
                  <a:pt x="2981" y="6937"/>
                </a:cubicBezTo>
                <a:cubicBezTo>
                  <a:pt x="3431" y="7110"/>
                  <a:pt x="3877" y="7196"/>
                  <a:pt x="4320" y="7196"/>
                </a:cubicBezTo>
                <a:cubicBezTo>
                  <a:pt x="4822" y="7196"/>
                  <a:pt x="5321" y="7104"/>
                  <a:pt x="5816" y="6919"/>
                </a:cubicBezTo>
                <a:cubicBezTo>
                  <a:pt x="5779" y="7216"/>
                  <a:pt x="5760" y="7481"/>
                  <a:pt x="5760" y="7714"/>
                </a:cubicBezTo>
                <a:cubicBezTo>
                  <a:pt x="5760" y="8831"/>
                  <a:pt x="6064" y="9860"/>
                  <a:pt x="6671" y="10800"/>
                </a:cubicBezTo>
                <a:cubicBezTo>
                  <a:pt x="5456" y="10840"/>
                  <a:pt x="4462" y="11354"/>
                  <a:pt x="3690" y="12343"/>
                </a:cubicBezTo>
                <a:lnTo>
                  <a:pt x="2183" y="12343"/>
                </a:lnTo>
                <a:cubicBezTo>
                  <a:pt x="1567" y="12343"/>
                  <a:pt x="1050" y="12180"/>
                  <a:pt x="630" y="11855"/>
                </a:cubicBezTo>
                <a:cubicBezTo>
                  <a:pt x="210" y="11529"/>
                  <a:pt x="0" y="11053"/>
                  <a:pt x="0" y="10426"/>
                </a:cubicBezTo>
                <a:cubicBezTo>
                  <a:pt x="0" y="7590"/>
                  <a:pt x="465" y="6171"/>
                  <a:pt x="1395" y="6171"/>
                </a:cubicBezTo>
                <a:close/>
                <a:moveTo>
                  <a:pt x="10800" y="3086"/>
                </a:moveTo>
                <a:cubicBezTo>
                  <a:pt x="11992" y="3086"/>
                  <a:pt x="13011" y="3538"/>
                  <a:pt x="13854" y="4442"/>
                </a:cubicBezTo>
                <a:cubicBezTo>
                  <a:pt x="14698" y="5346"/>
                  <a:pt x="15120" y="6437"/>
                  <a:pt x="15120" y="7714"/>
                </a:cubicBezTo>
                <a:cubicBezTo>
                  <a:pt x="15120" y="8992"/>
                  <a:pt x="14698" y="10083"/>
                  <a:pt x="13854" y="10987"/>
                </a:cubicBezTo>
                <a:cubicBezTo>
                  <a:pt x="13011" y="11891"/>
                  <a:pt x="11992" y="12343"/>
                  <a:pt x="10800" y="12343"/>
                </a:cubicBezTo>
                <a:cubicBezTo>
                  <a:pt x="9607" y="12343"/>
                  <a:pt x="8589" y="11891"/>
                  <a:pt x="7746" y="10987"/>
                </a:cubicBezTo>
                <a:cubicBezTo>
                  <a:pt x="6902" y="10083"/>
                  <a:pt x="6480" y="8992"/>
                  <a:pt x="6480" y="7714"/>
                </a:cubicBezTo>
                <a:cubicBezTo>
                  <a:pt x="6480" y="6437"/>
                  <a:pt x="6902" y="5346"/>
                  <a:pt x="7746" y="4442"/>
                </a:cubicBezTo>
                <a:cubicBezTo>
                  <a:pt x="8589" y="3538"/>
                  <a:pt x="9607" y="3086"/>
                  <a:pt x="10800" y="3086"/>
                </a:cubicBezTo>
                <a:close/>
                <a:moveTo>
                  <a:pt x="17280" y="0"/>
                </a:moveTo>
                <a:cubicBezTo>
                  <a:pt x="18075" y="0"/>
                  <a:pt x="18754" y="301"/>
                  <a:pt x="19316" y="904"/>
                </a:cubicBezTo>
                <a:cubicBezTo>
                  <a:pt x="19879" y="1507"/>
                  <a:pt x="20160" y="2234"/>
                  <a:pt x="20160" y="3086"/>
                </a:cubicBezTo>
                <a:cubicBezTo>
                  <a:pt x="20160" y="3937"/>
                  <a:pt x="19879" y="4665"/>
                  <a:pt x="19316" y="5267"/>
                </a:cubicBezTo>
                <a:cubicBezTo>
                  <a:pt x="18754" y="5870"/>
                  <a:pt x="18075" y="6171"/>
                  <a:pt x="17280" y="6171"/>
                </a:cubicBezTo>
                <a:cubicBezTo>
                  <a:pt x="16485" y="6171"/>
                  <a:pt x="15806" y="5870"/>
                  <a:pt x="15244" y="5267"/>
                </a:cubicBezTo>
                <a:cubicBezTo>
                  <a:pt x="14681" y="4665"/>
                  <a:pt x="14400" y="3937"/>
                  <a:pt x="14400" y="3086"/>
                </a:cubicBezTo>
                <a:cubicBezTo>
                  <a:pt x="14400" y="2234"/>
                  <a:pt x="14681" y="1507"/>
                  <a:pt x="15244" y="904"/>
                </a:cubicBezTo>
                <a:cubicBezTo>
                  <a:pt x="15806" y="301"/>
                  <a:pt x="16485" y="0"/>
                  <a:pt x="17280" y="0"/>
                </a:cubicBezTo>
                <a:close/>
                <a:moveTo>
                  <a:pt x="4320" y="0"/>
                </a:moveTo>
                <a:cubicBezTo>
                  <a:pt x="5115" y="0"/>
                  <a:pt x="5794" y="301"/>
                  <a:pt x="6356" y="904"/>
                </a:cubicBezTo>
                <a:cubicBezTo>
                  <a:pt x="6919" y="1507"/>
                  <a:pt x="7200" y="2234"/>
                  <a:pt x="7200" y="3086"/>
                </a:cubicBezTo>
                <a:cubicBezTo>
                  <a:pt x="7200" y="3937"/>
                  <a:pt x="6919" y="4665"/>
                  <a:pt x="6356" y="5267"/>
                </a:cubicBezTo>
                <a:cubicBezTo>
                  <a:pt x="5794" y="5870"/>
                  <a:pt x="5115" y="6171"/>
                  <a:pt x="4320" y="6171"/>
                </a:cubicBezTo>
                <a:cubicBezTo>
                  <a:pt x="3525" y="6171"/>
                  <a:pt x="2846" y="5870"/>
                  <a:pt x="2284" y="5267"/>
                </a:cubicBezTo>
                <a:cubicBezTo>
                  <a:pt x="1721" y="4665"/>
                  <a:pt x="1440" y="3937"/>
                  <a:pt x="1440" y="3086"/>
                </a:cubicBezTo>
                <a:cubicBezTo>
                  <a:pt x="1440" y="2234"/>
                  <a:pt x="1721" y="1507"/>
                  <a:pt x="2284" y="904"/>
                </a:cubicBezTo>
                <a:cubicBezTo>
                  <a:pt x="2846" y="301"/>
                  <a:pt x="3525" y="0"/>
                  <a:pt x="4320" y="0"/>
                </a:cubicBezTo>
                <a:close/>
              </a:path>
            </a:pathLst>
          </a:custGeom>
          <a:solidFill>
            <a:srgbClr val="E182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7" name="Rectángulo 6"/>
          <p:cNvSpPr txBox="1"/>
          <p:nvPr/>
        </p:nvSpPr>
        <p:spPr>
          <a:xfrm>
            <a:off x="4852884" y="2956143"/>
            <a:ext cx="3374495" cy="39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228600" indent="-228600" algn="just" defTabSz="2438337">
              <a:buClr>
                <a:srgbClr val="941100"/>
              </a:buClr>
              <a:buSzPct val="100000"/>
              <a:buChar char="-"/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Lectura</a:t>
            </a:r>
            <a:r>
              <a:rPr dirty="0"/>
              <a:t>, </a:t>
            </a:r>
            <a:r>
              <a:rPr dirty="0" err="1"/>
              <a:t>discusión</a:t>
            </a:r>
            <a:r>
              <a:rPr dirty="0"/>
              <a:t> y </a:t>
            </a:r>
            <a:r>
              <a:rPr dirty="0" err="1"/>
              <a:t>aprobación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, del </a:t>
            </a:r>
            <a:r>
              <a:rPr b="1" i="1" dirty="0" err="1"/>
              <a:t>Acta</a:t>
            </a:r>
            <a:r>
              <a:rPr b="1" i="1" dirty="0"/>
              <a:t> de </a:t>
            </a:r>
            <a:r>
              <a:rPr b="1" i="1" dirty="0" err="1"/>
              <a:t>sesión</a:t>
            </a:r>
            <a:r>
              <a:rPr dirty="0"/>
              <a:t> anterior;</a:t>
            </a:r>
          </a:p>
        </p:txBody>
      </p:sp>
      <p:grpSp>
        <p:nvGrpSpPr>
          <p:cNvPr id="25" name="24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26" name="25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28" name="Picture 7" descr="Picture 7"/>
              <p:cNvPicPr>
                <a:picLocks noChangeAspect="1"/>
              </p:cNvPicPr>
              <p:nvPr/>
            </p:nvPicPr>
            <p:blipFill>
              <a:blip r:embed="rId4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Picture 10" descr="Picture 10"/>
              <p:cNvPicPr>
                <a:picLocks noChangeAspect="1"/>
              </p:cNvPicPr>
              <p:nvPr/>
            </p:nvPicPr>
            <p:blipFill>
              <a:blip r:embed="rId5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0" name="Picture 1" descr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1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27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" grpId="0" animBg="1" advAuto="0"/>
      <p:bldP spid="1325" grpId="0" animBg="1" advAuto="0"/>
      <p:bldP spid="1326" grpId="0" animBg="1" advAuto="0"/>
      <p:bldP spid="1327" grpId="0" animBg="1" advAuto="0"/>
      <p:bldP spid="1328" grpId="0" animBg="1" advAuto="0"/>
      <p:bldP spid="133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08050" y="701201"/>
            <a:ext cx="5046782" cy="57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9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3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6" name="QUÓRUM"/>
          <p:cNvSpPr txBox="1"/>
          <p:nvPr/>
        </p:nvSpPr>
        <p:spPr>
          <a:xfrm>
            <a:off x="2214546" y="769262"/>
            <a:ext cx="4334410" cy="5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8850" tIns="108850" rIns="108850" bIns="108850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FUNCIONES </a:t>
            </a:r>
          </a:p>
        </p:txBody>
      </p:sp>
      <p:grpSp>
        <p:nvGrpSpPr>
          <p:cNvPr id="1366" name="Group 4"/>
          <p:cNvGrpSpPr/>
          <p:nvPr/>
        </p:nvGrpSpPr>
        <p:grpSpPr>
          <a:xfrm rot="10719148">
            <a:off x="496224" y="1749532"/>
            <a:ext cx="5073396" cy="4042020"/>
            <a:chOff x="0" y="-1"/>
            <a:chExt cx="5073395" cy="4042019"/>
          </a:xfrm>
        </p:grpSpPr>
        <p:grpSp>
          <p:nvGrpSpPr>
            <p:cNvPr id="1349" name="Shape"/>
            <p:cNvGrpSpPr/>
            <p:nvPr/>
          </p:nvGrpSpPr>
          <p:grpSpPr>
            <a:xfrm>
              <a:off x="1497911" y="2993838"/>
              <a:ext cx="2685872" cy="1045040"/>
              <a:chOff x="0" y="0"/>
              <a:chExt cx="2685871" cy="1045039"/>
            </a:xfrm>
          </p:grpSpPr>
          <p:sp>
            <p:nvSpPr>
              <p:cNvPr id="1347" name="Figura"/>
              <p:cNvSpPr/>
              <p:nvPr/>
            </p:nvSpPr>
            <p:spPr>
              <a:xfrm>
                <a:off x="-1" y="-1"/>
                <a:ext cx="2332475" cy="1045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24" y="0"/>
                    </a:moveTo>
                    <a:lnTo>
                      <a:pt x="0" y="4473"/>
                    </a:lnTo>
                    <a:cubicBezTo>
                      <a:pt x="229" y="6007"/>
                      <a:pt x="435" y="7515"/>
                      <a:pt x="630" y="8947"/>
                    </a:cubicBezTo>
                    <a:cubicBezTo>
                      <a:pt x="825" y="10378"/>
                      <a:pt x="1008" y="11759"/>
                      <a:pt x="1180" y="13062"/>
                    </a:cubicBezTo>
                    <a:cubicBezTo>
                      <a:pt x="1351" y="14366"/>
                      <a:pt x="1500" y="15618"/>
                      <a:pt x="1649" y="16769"/>
                    </a:cubicBezTo>
                    <a:cubicBezTo>
                      <a:pt x="1787" y="17919"/>
                      <a:pt x="1924" y="19018"/>
                      <a:pt x="2039" y="20015"/>
                    </a:cubicBezTo>
                    <a:cubicBezTo>
                      <a:pt x="2073" y="20271"/>
                      <a:pt x="2107" y="20475"/>
                      <a:pt x="2165" y="20680"/>
                    </a:cubicBezTo>
                    <a:cubicBezTo>
                      <a:pt x="2222" y="20859"/>
                      <a:pt x="2279" y="21038"/>
                      <a:pt x="2348" y="21165"/>
                    </a:cubicBezTo>
                    <a:cubicBezTo>
                      <a:pt x="2417" y="21293"/>
                      <a:pt x="2497" y="21396"/>
                      <a:pt x="2577" y="21472"/>
                    </a:cubicBezTo>
                    <a:cubicBezTo>
                      <a:pt x="2657" y="21549"/>
                      <a:pt x="2737" y="21574"/>
                      <a:pt x="2829" y="21600"/>
                    </a:cubicBezTo>
                    <a:cubicBezTo>
                      <a:pt x="2909" y="21600"/>
                      <a:pt x="2978" y="21574"/>
                      <a:pt x="3058" y="21549"/>
                    </a:cubicBezTo>
                    <a:cubicBezTo>
                      <a:pt x="3046" y="21549"/>
                      <a:pt x="3035" y="21574"/>
                      <a:pt x="3024" y="21574"/>
                    </a:cubicBezTo>
                    <a:lnTo>
                      <a:pt x="19367" y="13727"/>
                    </a:lnTo>
                    <a:cubicBezTo>
                      <a:pt x="19424" y="13701"/>
                      <a:pt x="19481" y="13650"/>
                      <a:pt x="19527" y="13599"/>
                    </a:cubicBezTo>
                    <a:cubicBezTo>
                      <a:pt x="19573" y="13548"/>
                      <a:pt x="19630" y="13471"/>
                      <a:pt x="19664" y="13369"/>
                    </a:cubicBezTo>
                    <a:cubicBezTo>
                      <a:pt x="19699" y="13267"/>
                      <a:pt x="19745" y="13164"/>
                      <a:pt x="19779" y="13037"/>
                    </a:cubicBezTo>
                    <a:cubicBezTo>
                      <a:pt x="19813" y="12909"/>
                      <a:pt x="19836" y="12781"/>
                      <a:pt x="19859" y="12602"/>
                    </a:cubicBezTo>
                    <a:cubicBezTo>
                      <a:pt x="19962" y="11810"/>
                      <a:pt x="20065" y="10966"/>
                      <a:pt x="20191" y="10046"/>
                    </a:cubicBezTo>
                    <a:cubicBezTo>
                      <a:pt x="20317" y="9126"/>
                      <a:pt x="20443" y="8154"/>
                      <a:pt x="20592" y="7106"/>
                    </a:cubicBezTo>
                    <a:cubicBezTo>
                      <a:pt x="20741" y="6058"/>
                      <a:pt x="20890" y="4959"/>
                      <a:pt x="21062" y="3834"/>
                    </a:cubicBezTo>
                    <a:cubicBezTo>
                      <a:pt x="21142" y="3272"/>
                      <a:pt x="21234" y="2684"/>
                      <a:pt x="21325" y="2071"/>
                    </a:cubicBezTo>
                    <a:cubicBezTo>
                      <a:pt x="21417" y="1483"/>
                      <a:pt x="21508" y="869"/>
                      <a:pt x="21600" y="256"/>
                    </a:cubicBezTo>
                    <a:lnTo>
                      <a:pt x="16824" y="0"/>
                    </a:lnTo>
                    <a:close/>
                  </a:path>
                </a:pathLst>
              </a:custGeom>
              <a:solidFill>
                <a:srgbClr val="1440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8" name="OMENTAR"/>
              <p:cNvSpPr txBox="1"/>
              <p:nvPr/>
            </p:nvSpPr>
            <p:spPr>
              <a:xfrm rot="10460852">
                <a:off x="720583" y="158920"/>
                <a:ext cx="1953801" cy="329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OMENTAR</a:t>
                </a:r>
              </a:p>
            </p:txBody>
          </p:sp>
        </p:grpSp>
        <p:grpSp>
          <p:nvGrpSpPr>
            <p:cNvPr id="1352" name="Shape"/>
            <p:cNvGrpSpPr/>
            <p:nvPr/>
          </p:nvGrpSpPr>
          <p:grpSpPr>
            <a:xfrm>
              <a:off x="1472133" y="3035301"/>
              <a:ext cx="2362396" cy="1006717"/>
              <a:chOff x="0" y="0"/>
              <a:chExt cx="2362394" cy="1006715"/>
            </a:xfrm>
          </p:grpSpPr>
          <p:sp>
            <p:nvSpPr>
              <p:cNvPr id="1350" name="Figura"/>
              <p:cNvSpPr/>
              <p:nvPr/>
            </p:nvSpPr>
            <p:spPr>
              <a:xfrm>
                <a:off x="0" y="178104"/>
                <a:ext cx="613424" cy="828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1"/>
                    </a:moveTo>
                    <a:cubicBezTo>
                      <a:pt x="20729" y="2386"/>
                      <a:pt x="19902" y="4256"/>
                      <a:pt x="19161" y="6061"/>
                    </a:cubicBezTo>
                    <a:cubicBezTo>
                      <a:pt x="18377" y="7866"/>
                      <a:pt x="17681" y="9575"/>
                      <a:pt x="17027" y="11187"/>
                    </a:cubicBezTo>
                    <a:cubicBezTo>
                      <a:pt x="16374" y="12831"/>
                      <a:pt x="15765" y="14346"/>
                      <a:pt x="15242" y="15797"/>
                    </a:cubicBezTo>
                    <a:cubicBezTo>
                      <a:pt x="14676" y="17248"/>
                      <a:pt x="14197" y="18570"/>
                      <a:pt x="13761" y="19827"/>
                    </a:cubicBezTo>
                    <a:cubicBezTo>
                      <a:pt x="13631" y="20149"/>
                      <a:pt x="13500" y="20407"/>
                      <a:pt x="13282" y="20633"/>
                    </a:cubicBezTo>
                    <a:cubicBezTo>
                      <a:pt x="13065" y="20859"/>
                      <a:pt x="12847" y="21052"/>
                      <a:pt x="12585" y="21181"/>
                    </a:cubicBezTo>
                    <a:cubicBezTo>
                      <a:pt x="12324" y="21342"/>
                      <a:pt x="12019" y="21439"/>
                      <a:pt x="11714" y="21503"/>
                    </a:cubicBezTo>
                    <a:cubicBezTo>
                      <a:pt x="11410" y="21568"/>
                      <a:pt x="11105" y="21600"/>
                      <a:pt x="10756" y="21600"/>
                    </a:cubicBezTo>
                    <a:cubicBezTo>
                      <a:pt x="10452" y="21600"/>
                      <a:pt x="10103" y="21536"/>
                      <a:pt x="9798" y="21439"/>
                    </a:cubicBezTo>
                    <a:cubicBezTo>
                      <a:pt x="9494" y="21342"/>
                      <a:pt x="9189" y="21213"/>
                      <a:pt x="8927" y="21052"/>
                    </a:cubicBezTo>
                    <a:cubicBezTo>
                      <a:pt x="8666" y="20891"/>
                      <a:pt x="8405" y="20697"/>
                      <a:pt x="8231" y="20439"/>
                    </a:cubicBezTo>
                    <a:cubicBezTo>
                      <a:pt x="8013" y="20214"/>
                      <a:pt x="7882" y="19924"/>
                      <a:pt x="7752" y="19601"/>
                    </a:cubicBezTo>
                    <a:cubicBezTo>
                      <a:pt x="7316" y="18344"/>
                      <a:pt x="6837" y="16990"/>
                      <a:pt x="6271" y="15507"/>
                    </a:cubicBezTo>
                    <a:cubicBezTo>
                      <a:pt x="5748" y="14056"/>
                      <a:pt x="5139" y="12476"/>
                      <a:pt x="4485" y="10832"/>
                    </a:cubicBezTo>
                    <a:cubicBezTo>
                      <a:pt x="3832" y="9188"/>
                      <a:pt x="3135" y="7447"/>
                      <a:pt x="2395" y="5642"/>
                    </a:cubicBezTo>
                    <a:cubicBezTo>
                      <a:pt x="1655" y="3836"/>
                      <a:pt x="871" y="1934"/>
                      <a:pt x="0" y="0"/>
                    </a:cubicBezTo>
                    <a:lnTo>
                      <a:pt x="21600" y="451"/>
                    </a:lnTo>
                    <a:close/>
                  </a:path>
                </a:pathLst>
              </a:custGeom>
              <a:solidFill>
                <a:srgbClr val="2980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defTabSz="914353">
                  <a:defRPr sz="3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51" name="F"/>
              <p:cNvSpPr txBox="1"/>
              <p:nvPr/>
            </p:nvSpPr>
            <p:spPr>
              <a:xfrm rot="10617422">
                <a:off x="1734817" y="15894"/>
                <a:ext cx="613425" cy="54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>
                <a:lvl1pPr algn="ctr" defTabSz="914353">
                  <a:defRPr sz="3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F</a:t>
                </a:r>
              </a:p>
            </p:txBody>
          </p:sp>
        </p:grpSp>
        <p:grpSp>
          <p:nvGrpSpPr>
            <p:cNvPr id="1355" name="Shape"/>
            <p:cNvGrpSpPr/>
            <p:nvPr/>
          </p:nvGrpSpPr>
          <p:grpSpPr>
            <a:xfrm>
              <a:off x="1090874" y="2126545"/>
              <a:ext cx="3028757" cy="967840"/>
              <a:chOff x="0" y="0"/>
              <a:chExt cx="3028756" cy="967839"/>
            </a:xfrm>
          </p:grpSpPr>
          <p:sp>
            <p:nvSpPr>
              <p:cNvPr id="1353" name="Figura"/>
              <p:cNvSpPr/>
              <p:nvPr/>
            </p:nvSpPr>
            <p:spPr>
              <a:xfrm>
                <a:off x="0" y="39054"/>
                <a:ext cx="3028757" cy="928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89" y="0"/>
                    </a:moveTo>
                    <a:lnTo>
                      <a:pt x="0" y="431"/>
                    </a:lnTo>
                    <a:cubicBezTo>
                      <a:pt x="229" y="2243"/>
                      <a:pt x="459" y="4055"/>
                      <a:pt x="670" y="5839"/>
                    </a:cubicBezTo>
                    <a:cubicBezTo>
                      <a:pt x="891" y="7622"/>
                      <a:pt x="1094" y="9376"/>
                      <a:pt x="1297" y="11131"/>
                    </a:cubicBezTo>
                    <a:cubicBezTo>
                      <a:pt x="1499" y="12885"/>
                      <a:pt x="1685" y="14582"/>
                      <a:pt x="1870" y="16279"/>
                    </a:cubicBezTo>
                    <a:cubicBezTo>
                      <a:pt x="2055" y="17976"/>
                      <a:pt x="2223" y="19615"/>
                      <a:pt x="2390" y="21226"/>
                    </a:cubicBezTo>
                    <a:lnTo>
                      <a:pt x="7321" y="21600"/>
                    </a:lnTo>
                    <a:lnTo>
                      <a:pt x="19518" y="16969"/>
                    </a:lnTo>
                    <a:cubicBezTo>
                      <a:pt x="19660" y="15675"/>
                      <a:pt x="19810" y="14352"/>
                      <a:pt x="19968" y="12972"/>
                    </a:cubicBezTo>
                    <a:cubicBezTo>
                      <a:pt x="20127" y="11620"/>
                      <a:pt x="20295" y="10210"/>
                      <a:pt x="20462" y="8801"/>
                    </a:cubicBezTo>
                    <a:cubicBezTo>
                      <a:pt x="20639" y="7392"/>
                      <a:pt x="20815" y="5954"/>
                      <a:pt x="21009" y="4487"/>
                    </a:cubicBezTo>
                    <a:cubicBezTo>
                      <a:pt x="21203" y="3020"/>
                      <a:pt x="21397" y="1553"/>
                      <a:pt x="21600" y="58"/>
                    </a:cubicBezTo>
                    <a:lnTo>
                      <a:pt x="13389" y="0"/>
                    </a:lnTo>
                    <a:close/>
                  </a:path>
                </a:pathLst>
              </a:custGeom>
              <a:solidFill>
                <a:srgbClr val="0B5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4" name="IFUNDIR"/>
              <p:cNvSpPr txBox="1"/>
              <p:nvPr/>
            </p:nvSpPr>
            <p:spPr>
              <a:xfrm rot="10760852">
                <a:off x="1354439" y="6038"/>
                <a:ext cx="1064746" cy="7401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IFUNDIR</a:t>
                </a:r>
              </a:p>
            </p:txBody>
          </p:sp>
        </p:grpSp>
        <p:sp>
          <p:nvSpPr>
            <p:cNvPr id="1356" name="Shape"/>
            <p:cNvSpPr/>
            <p:nvPr/>
          </p:nvSpPr>
          <p:spPr>
            <a:xfrm>
              <a:off x="26613" y="26235"/>
              <a:ext cx="5046782" cy="120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577" y="8364"/>
                  </a:moveTo>
                  <a:cubicBezTo>
                    <a:pt x="21561" y="8142"/>
                    <a:pt x="21535" y="7919"/>
                    <a:pt x="21492" y="7764"/>
                  </a:cubicBezTo>
                  <a:cubicBezTo>
                    <a:pt x="21455" y="7586"/>
                    <a:pt x="21408" y="7474"/>
                    <a:pt x="21350" y="7408"/>
                  </a:cubicBezTo>
                  <a:cubicBezTo>
                    <a:pt x="19271" y="4961"/>
                    <a:pt x="17186" y="2514"/>
                    <a:pt x="15107" y="67"/>
                  </a:cubicBezTo>
                  <a:cubicBezTo>
                    <a:pt x="15107" y="67"/>
                    <a:pt x="15107" y="67"/>
                    <a:pt x="15107" y="67"/>
                  </a:cubicBezTo>
                  <a:cubicBezTo>
                    <a:pt x="15070" y="22"/>
                    <a:pt x="15028" y="0"/>
                    <a:pt x="14980" y="0"/>
                  </a:cubicBezTo>
                  <a:lnTo>
                    <a:pt x="7378" y="1424"/>
                  </a:lnTo>
                  <a:lnTo>
                    <a:pt x="353" y="2736"/>
                  </a:lnTo>
                  <a:cubicBezTo>
                    <a:pt x="273" y="2758"/>
                    <a:pt x="210" y="2870"/>
                    <a:pt x="152" y="3070"/>
                  </a:cubicBezTo>
                  <a:cubicBezTo>
                    <a:pt x="99" y="3270"/>
                    <a:pt x="56" y="3537"/>
                    <a:pt x="30" y="3826"/>
                  </a:cubicBezTo>
                  <a:cubicBezTo>
                    <a:pt x="4" y="4115"/>
                    <a:pt x="-7" y="4449"/>
                    <a:pt x="4" y="4760"/>
                  </a:cubicBezTo>
                  <a:cubicBezTo>
                    <a:pt x="14" y="5072"/>
                    <a:pt x="41" y="5383"/>
                    <a:pt x="94" y="5650"/>
                  </a:cubicBezTo>
                  <a:cubicBezTo>
                    <a:pt x="279" y="6607"/>
                    <a:pt x="459" y="7586"/>
                    <a:pt x="638" y="8587"/>
                  </a:cubicBezTo>
                  <a:cubicBezTo>
                    <a:pt x="818" y="9588"/>
                    <a:pt x="993" y="10611"/>
                    <a:pt x="1162" y="11656"/>
                  </a:cubicBezTo>
                  <a:cubicBezTo>
                    <a:pt x="1331" y="12702"/>
                    <a:pt x="1501" y="13770"/>
                    <a:pt x="1665" y="14837"/>
                  </a:cubicBezTo>
                  <a:cubicBezTo>
                    <a:pt x="1829" y="15927"/>
                    <a:pt x="1987" y="17017"/>
                    <a:pt x="2146" y="18130"/>
                  </a:cubicBezTo>
                  <a:lnTo>
                    <a:pt x="10536" y="21600"/>
                  </a:lnTo>
                  <a:lnTo>
                    <a:pt x="19556" y="20910"/>
                  </a:lnTo>
                  <a:cubicBezTo>
                    <a:pt x="19704" y="19954"/>
                    <a:pt x="19853" y="18997"/>
                    <a:pt x="20006" y="18041"/>
                  </a:cubicBezTo>
                  <a:cubicBezTo>
                    <a:pt x="20159" y="17084"/>
                    <a:pt x="20318" y="16150"/>
                    <a:pt x="20477" y="15216"/>
                  </a:cubicBezTo>
                  <a:cubicBezTo>
                    <a:pt x="20641" y="14281"/>
                    <a:pt x="20805" y="13369"/>
                    <a:pt x="20974" y="12457"/>
                  </a:cubicBezTo>
                  <a:cubicBezTo>
                    <a:pt x="21143" y="11545"/>
                    <a:pt x="21318" y="10655"/>
                    <a:pt x="21498" y="9788"/>
                  </a:cubicBezTo>
                  <a:cubicBezTo>
                    <a:pt x="21540" y="9565"/>
                    <a:pt x="21567" y="9343"/>
                    <a:pt x="21582" y="9098"/>
                  </a:cubicBezTo>
                  <a:cubicBezTo>
                    <a:pt x="21593" y="8854"/>
                    <a:pt x="21588" y="8587"/>
                    <a:pt x="21577" y="8364"/>
                  </a:cubicBezTo>
                  <a:close/>
                </a:path>
              </a:pathLst>
            </a:custGeom>
            <a:solidFill>
              <a:srgbClr val="7C4F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53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7" name="Shape"/>
            <p:cNvSpPr/>
            <p:nvPr/>
          </p:nvSpPr>
          <p:spPr>
            <a:xfrm>
              <a:off x="552006" y="1189297"/>
              <a:ext cx="3947648" cy="93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53" y="0"/>
                  </a:moveTo>
                  <a:lnTo>
                    <a:pt x="0" y="1178"/>
                  </a:lnTo>
                  <a:cubicBezTo>
                    <a:pt x="223" y="2815"/>
                    <a:pt x="440" y="4510"/>
                    <a:pt x="650" y="6176"/>
                  </a:cubicBezTo>
                  <a:cubicBezTo>
                    <a:pt x="859" y="7870"/>
                    <a:pt x="1062" y="9565"/>
                    <a:pt x="1259" y="11260"/>
                  </a:cubicBezTo>
                  <a:cubicBezTo>
                    <a:pt x="1455" y="12954"/>
                    <a:pt x="1651" y="14678"/>
                    <a:pt x="1834" y="16372"/>
                  </a:cubicBezTo>
                  <a:cubicBezTo>
                    <a:pt x="2023" y="18096"/>
                    <a:pt x="2199" y="19790"/>
                    <a:pt x="2375" y="21514"/>
                  </a:cubicBezTo>
                  <a:lnTo>
                    <a:pt x="10462" y="21514"/>
                  </a:lnTo>
                  <a:lnTo>
                    <a:pt x="19448" y="21600"/>
                  </a:lnTo>
                  <a:cubicBezTo>
                    <a:pt x="19604" y="20193"/>
                    <a:pt x="19766" y="18756"/>
                    <a:pt x="19929" y="17320"/>
                  </a:cubicBezTo>
                  <a:cubicBezTo>
                    <a:pt x="20098" y="15884"/>
                    <a:pt x="20267" y="14448"/>
                    <a:pt x="20450" y="13012"/>
                  </a:cubicBezTo>
                  <a:cubicBezTo>
                    <a:pt x="20626" y="11576"/>
                    <a:pt x="20815" y="10139"/>
                    <a:pt x="21005" y="8703"/>
                  </a:cubicBezTo>
                  <a:cubicBezTo>
                    <a:pt x="21099" y="7985"/>
                    <a:pt x="21201" y="7267"/>
                    <a:pt x="21295" y="6549"/>
                  </a:cubicBezTo>
                  <a:cubicBezTo>
                    <a:pt x="21390" y="5831"/>
                    <a:pt x="21492" y="5113"/>
                    <a:pt x="21600" y="4423"/>
                  </a:cubicBezTo>
                  <a:lnTo>
                    <a:pt x="13053" y="0"/>
                  </a:lnTo>
                  <a:close/>
                </a:path>
              </a:pathLst>
            </a:custGeom>
            <a:solidFill>
              <a:srgbClr val="601C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53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60" name="Freeform: Shape 50"/>
            <p:cNvGrpSpPr/>
            <p:nvPr/>
          </p:nvGrpSpPr>
          <p:grpSpPr>
            <a:xfrm>
              <a:off x="1073785" y="2147618"/>
              <a:ext cx="3215544" cy="939191"/>
              <a:chOff x="0" y="0"/>
              <a:chExt cx="3215542" cy="939189"/>
            </a:xfrm>
          </p:grpSpPr>
          <p:sp>
            <p:nvSpPr>
              <p:cNvPr id="1358" name="Figura"/>
              <p:cNvSpPr/>
              <p:nvPr/>
            </p:nvSpPr>
            <p:spPr>
              <a:xfrm>
                <a:off x="0" y="12827"/>
                <a:ext cx="1382458" cy="926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26" y="207"/>
                    </a:lnTo>
                    <a:lnTo>
                      <a:pt x="21494" y="320"/>
                    </a:lnTo>
                    <a:lnTo>
                      <a:pt x="21526" y="320"/>
                    </a:lnTo>
                    <a:cubicBezTo>
                      <a:pt x="20985" y="2199"/>
                      <a:pt x="20464" y="4050"/>
                      <a:pt x="19960" y="5872"/>
                    </a:cubicBezTo>
                    <a:cubicBezTo>
                      <a:pt x="19458" y="7693"/>
                      <a:pt x="18976" y="9514"/>
                      <a:pt x="18531" y="11279"/>
                    </a:cubicBezTo>
                    <a:cubicBezTo>
                      <a:pt x="18067" y="13043"/>
                      <a:pt x="17642" y="14806"/>
                      <a:pt x="17217" y="16483"/>
                    </a:cubicBezTo>
                    <a:cubicBezTo>
                      <a:pt x="16811" y="18190"/>
                      <a:pt x="16406" y="19838"/>
                      <a:pt x="16038" y="21457"/>
                    </a:cubicBezTo>
                    <a:lnTo>
                      <a:pt x="16025" y="21456"/>
                    </a:lnTo>
                    <a:lnTo>
                      <a:pt x="16001" y="21600"/>
                    </a:lnTo>
                    <a:lnTo>
                      <a:pt x="5236" y="21225"/>
                    </a:lnTo>
                    <a:cubicBezTo>
                      <a:pt x="4870" y="19606"/>
                      <a:pt x="4502" y="17958"/>
                      <a:pt x="4097" y="16252"/>
                    </a:cubicBezTo>
                    <a:cubicBezTo>
                      <a:pt x="3692" y="14546"/>
                      <a:pt x="3284" y="12840"/>
                      <a:pt x="2842" y="11076"/>
                    </a:cubicBezTo>
                    <a:cubicBezTo>
                      <a:pt x="2397" y="9312"/>
                      <a:pt x="1952" y="7549"/>
                      <a:pt x="1468" y="5756"/>
                    </a:cubicBezTo>
                    <a:cubicBezTo>
                      <a:pt x="1006" y="3962"/>
                      <a:pt x="502" y="2141"/>
                      <a:pt x="0" y="319"/>
                    </a:cubicBezTo>
                    <a:lnTo>
                      <a:pt x="39" y="319"/>
                    </a:lnTo>
                    <a:lnTo>
                      <a:pt x="0" y="175"/>
                    </a:lnTo>
                    <a:lnTo>
                      <a:pt x="6705" y="220"/>
                    </a:lnTo>
                    <a:close/>
                  </a:path>
                </a:pathLst>
              </a:custGeom>
              <a:solidFill>
                <a:srgbClr val="16A0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60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59" name="D"/>
              <p:cNvSpPr txBox="1"/>
              <p:nvPr/>
            </p:nvSpPr>
            <p:spPr>
              <a:xfrm rot="10840844">
                <a:off x="1828353" y="8183"/>
                <a:ext cx="1382458" cy="8047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55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D</a:t>
                </a:r>
              </a:p>
            </p:txBody>
          </p:sp>
        </p:grpSp>
        <p:sp>
          <p:nvSpPr>
            <p:cNvPr id="1361" name="Shape"/>
            <p:cNvSpPr/>
            <p:nvPr/>
          </p:nvSpPr>
          <p:spPr>
            <a:xfrm>
              <a:off x="0" y="-1"/>
              <a:ext cx="3599424" cy="100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76" extrusionOk="0">
                  <a:moveTo>
                    <a:pt x="21005" y="3"/>
                  </a:moveTo>
                  <a:cubicBezTo>
                    <a:pt x="21131" y="-24"/>
                    <a:pt x="21242" y="109"/>
                    <a:pt x="21331" y="321"/>
                  </a:cubicBezTo>
                  <a:cubicBezTo>
                    <a:pt x="21420" y="534"/>
                    <a:pt x="21495" y="853"/>
                    <a:pt x="21532" y="1225"/>
                  </a:cubicBezTo>
                  <a:cubicBezTo>
                    <a:pt x="21576" y="1597"/>
                    <a:pt x="21591" y="2022"/>
                    <a:pt x="21576" y="2420"/>
                  </a:cubicBezTo>
                  <a:cubicBezTo>
                    <a:pt x="21561" y="2845"/>
                    <a:pt x="21517" y="3244"/>
                    <a:pt x="21428" y="3616"/>
                  </a:cubicBezTo>
                  <a:cubicBezTo>
                    <a:pt x="21124" y="4944"/>
                    <a:pt x="20827" y="6273"/>
                    <a:pt x="20538" y="7628"/>
                  </a:cubicBezTo>
                  <a:cubicBezTo>
                    <a:pt x="20249" y="8983"/>
                    <a:pt x="19967" y="10364"/>
                    <a:pt x="19693" y="11772"/>
                  </a:cubicBezTo>
                  <a:cubicBezTo>
                    <a:pt x="19418" y="13180"/>
                    <a:pt x="19151" y="14589"/>
                    <a:pt x="18892" y="15997"/>
                  </a:cubicBezTo>
                  <a:cubicBezTo>
                    <a:pt x="18632" y="17431"/>
                    <a:pt x="18380" y="18866"/>
                    <a:pt x="18128" y="20301"/>
                  </a:cubicBezTo>
                  <a:lnTo>
                    <a:pt x="3009" y="21576"/>
                  </a:lnTo>
                  <a:cubicBezTo>
                    <a:pt x="2786" y="20248"/>
                    <a:pt x="2564" y="18946"/>
                    <a:pt x="2334" y="17644"/>
                  </a:cubicBezTo>
                  <a:cubicBezTo>
                    <a:pt x="2104" y="16342"/>
                    <a:pt x="1867" y="15093"/>
                    <a:pt x="1630" y="13845"/>
                  </a:cubicBezTo>
                  <a:cubicBezTo>
                    <a:pt x="1392" y="12596"/>
                    <a:pt x="1148" y="11374"/>
                    <a:pt x="896" y="10178"/>
                  </a:cubicBezTo>
                  <a:cubicBezTo>
                    <a:pt x="644" y="8983"/>
                    <a:pt x="391" y="7814"/>
                    <a:pt x="132" y="6671"/>
                  </a:cubicBezTo>
                  <a:cubicBezTo>
                    <a:pt x="58" y="6352"/>
                    <a:pt x="21" y="5980"/>
                    <a:pt x="6" y="5608"/>
                  </a:cubicBezTo>
                  <a:cubicBezTo>
                    <a:pt x="-9" y="5237"/>
                    <a:pt x="6" y="4838"/>
                    <a:pt x="43" y="4493"/>
                  </a:cubicBezTo>
                  <a:cubicBezTo>
                    <a:pt x="80" y="4147"/>
                    <a:pt x="139" y="3828"/>
                    <a:pt x="213" y="3589"/>
                  </a:cubicBezTo>
                  <a:cubicBezTo>
                    <a:pt x="288" y="3350"/>
                    <a:pt x="384" y="3217"/>
                    <a:pt x="495" y="3191"/>
                  </a:cubicBezTo>
                  <a:lnTo>
                    <a:pt x="10342" y="1623"/>
                  </a:lnTo>
                  <a:lnTo>
                    <a:pt x="21005" y="3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53">
                <a:defRPr sz="88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62" name="Figura"/>
            <p:cNvSpPr/>
            <p:nvPr/>
          </p:nvSpPr>
          <p:spPr>
            <a:xfrm>
              <a:off x="534764" y="1174615"/>
              <a:ext cx="2385657" cy="92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197" y="1790"/>
                    <a:pt x="20794" y="3610"/>
                    <a:pt x="20413" y="5400"/>
                  </a:cubicBezTo>
                  <a:cubicBezTo>
                    <a:pt x="20032" y="7219"/>
                    <a:pt x="19663" y="9010"/>
                    <a:pt x="19305" y="10829"/>
                  </a:cubicBezTo>
                  <a:cubicBezTo>
                    <a:pt x="18946" y="12648"/>
                    <a:pt x="18599" y="14439"/>
                    <a:pt x="18274" y="16229"/>
                  </a:cubicBezTo>
                  <a:cubicBezTo>
                    <a:pt x="17938" y="18019"/>
                    <a:pt x="17625" y="19810"/>
                    <a:pt x="17311" y="21600"/>
                  </a:cubicBezTo>
                  <a:lnTo>
                    <a:pt x="3930" y="21600"/>
                  </a:lnTo>
                  <a:cubicBezTo>
                    <a:pt x="3639" y="19896"/>
                    <a:pt x="3348" y="18164"/>
                    <a:pt x="3035" y="16431"/>
                  </a:cubicBezTo>
                  <a:cubicBezTo>
                    <a:pt x="2732" y="14698"/>
                    <a:pt x="2407" y="12995"/>
                    <a:pt x="2083" y="11291"/>
                  </a:cubicBezTo>
                  <a:cubicBezTo>
                    <a:pt x="1758" y="9587"/>
                    <a:pt x="1422" y="7883"/>
                    <a:pt x="1075" y="6180"/>
                  </a:cubicBezTo>
                  <a:cubicBezTo>
                    <a:pt x="728" y="4505"/>
                    <a:pt x="370" y="2801"/>
                    <a:pt x="0" y="115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39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53">
                <a:defRPr sz="72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65" name="A"/>
            <p:cNvSpPr txBox="1"/>
            <p:nvPr/>
          </p:nvSpPr>
          <p:spPr>
            <a:xfrm rot="11182019">
              <a:off x="4153903" y="358975"/>
              <a:ext cx="724074" cy="829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914353">
                <a:defRPr sz="57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367" name="Entre los los trabajadores la cultura de capacitación y adiestramiento, así como propiciar su participación en la Detección de Necesidades de Capacitación (DNC)."/>
          <p:cNvSpPr txBox="1"/>
          <p:nvPr/>
        </p:nvSpPr>
        <p:spPr>
          <a:xfrm>
            <a:off x="4015590" y="1822101"/>
            <a:ext cx="317429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Entre los los trabajadores la cultura de capacitación y adiestramiento, así como propiciar su participación en la Detección de Necesidades de Capacitación (DNC).</a:t>
            </a:r>
          </a:p>
        </p:txBody>
      </p:sp>
      <p:sp>
        <p:nvSpPr>
          <p:cNvPr id="1368" name="P"/>
          <p:cNvSpPr txBox="1"/>
          <p:nvPr/>
        </p:nvSpPr>
        <p:spPr>
          <a:xfrm rot="21559991">
            <a:off x="940716" y="3560423"/>
            <a:ext cx="1382458" cy="868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algn="ctr" defTabSz="914353">
              <a:defRPr sz="6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P</a:t>
            </a:r>
          </a:p>
        </p:txBody>
      </p:sp>
      <p:sp>
        <p:nvSpPr>
          <p:cNvPr id="1369" name="ARTICIPAR"/>
          <p:cNvSpPr txBox="1"/>
          <p:nvPr/>
        </p:nvSpPr>
        <p:spPr>
          <a:xfrm rot="21420000">
            <a:off x="1650880" y="3959043"/>
            <a:ext cx="1154182" cy="329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algn="r" defTabSz="914353">
              <a:defRPr sz="1700">
                <a:solidFill>
                  <a:srgbClr val="FFFFFF"/>
                </a:solidFill>
              </a:defRPr>
            </a:lvl1pPr>
          </a:lstStyle>
          <a:p>
            <a:r>
              <a:t>ARTICIPAR</a:t>
            </a:r>
          </a:p>
        </p:txBody>
      </p:sp>
      <p:sp>
        <p:nvSpPr>
          <p:cNvPr id="1370" name="NALIZAR"/>
          <p:cNvSpPr txBox="1"/>
          <p:nvPr/>
        </p:nvSpPr>
        <p:spPr>
          <a:xfrm>
            <a:off x="1282075" y="5034253"/>
            <a:ext cx="1011594" cy="32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algn="r" defTabSz="914353">
              <a:defRPr sz="2000">
                <a:solidFill>
                  <a:srgbClr val="FFFFFF"/>
                </a:solidFill>
              </a:defRPr>
            </a:lvl1pPr>
          </a:lstStyle>
          <a:p>
            <a:r>
              <a:t>NALIZAR </a:t>
            </a:r>
          </a:p>
        </p:txBody>
      </p:sp>
      <p:sp>
        <p:nvSpPr>
          <p:cNvPr id="1371" name="Entre los los trabajadores las normas institucionales sobre la capacitación y sus programas, emitidos por la Comisión Nacional Mixta de Capacitación y Adiestramiento."/>
          <p:cNvSpPr txBox="1"/>
          <p:nvPr/>
        </p:nvSpPr>
        <p:spPr>
          <a:xfrm>
            <a:off x="4366917" y="2757730"/>
            <a:ext cx="317429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Entre los los trabajadores las normas institucionales sobre la capacitación y sus programas, emitidos por la Comisión Nacional Mixta de Capacitación y Adiestramiento.</a:t>
            </a:r>
          </a:p>
        </p:txBody>
      </p:sp>
      <p:sp>
        <p:nvSpPr>
          <p:cNvPr id="1372" name="En la Detección de Necesidades de Capacitación (DNC) de su unidad operativa; en la cual se deberá incluir a todas las categorías, turnos y horarios con base en su plantilla autorizada."/>
          <p:cNvSpPr txBox="1"/>
          <p:nvPr/>
        </p:nvSpPr>
        <p:spPr>
          <a:xfrm>
            <a:off x="4921206" y="3678256"/>
            <a:ext cx="317429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En la Detección de Necesidades de Capacitación (DNC) de su unidad operativa; en la cual se deberá incluir a todas las categorías, turnos y horarios con base en su plantilla autorizada.</a:t>
            </a:r>
          </a:p>
        </p:txBody>
      </p:sp>
      <p:sp>
        <p:nvSpPr>
          <p:cNvPr id="1373" name="El Programa Local de Capacitación y la Detección de Necesidades de Capacitación (DNC) identificadas en el ejercicio de la operación, y sugerir en su caso, a la Subcomisión Mixta de Capacitación y Adiestramiento medidas tendientes a perfeccionamiento."/>
          <p:cNvSpPr txBox="1"/>
          <p:nvPr/>
        </p:nvSpPr>
        <p:spPr>
          <a:xfrm>
            <a:off x="5429256" y="4500570"/>
            <a:ext cx="335758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El Programa Local de Capacitación y la Detección de Necesidades de Capacitación (DNC) identificadas en el ejercicio de la operación, y sugerir en su caso, a la Subcomisión Mixta de Capacitación y Adiestramiento medidas tendientes a perfeccionamiento. </a:t>
            </a:r>
          </a:p>
        </p:txBody>
      </p:sp>
      <p:grpSp>
        <p:nvGrpSpPr>
          <p:cNvPr id="35" name="34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36" name="35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38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9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1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37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54639" y="719499"/>
            <a:ext cx="5046782" cy="57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5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9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2" name="QUÓRUM"/>
          <p:cNvSpPr txBox="1"/>
          <p:nvPr/>
        </p:nvSpPr>
        <p:spPr>
          <a:xfrm>
            <a:off x="2214546" y="841270"/>
            <a:ext cx="4334410" cy="5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8850" tIns="108850" rIns="108850" bIns="108850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FUNCIONES </a:t>
            </a:r>
          </a:p>
        </p:txBody>
      </p:sp>
      <p:grpSp>
        <p:nvGrpSpPr>
          <p:cNvPr id="1409" name="Group 4"/>
          <p:cNvGrpSpPr/>
          <p:nvPr/>
        </p:nvGrpSpPr>
        <p:grpSpPr>
          <a:xfrm>
            <a:off x="458500" y="1564767"/>
            <a:ext cx="5046782" cy="4069465"/>
            <a:chOff x="0" y="0"/>
            <a:chExt cx="5046781" cy="4069463"/>
          </a:xfrm>
        </p:grpSpPr>
        <p:grpSp>
          <p:nvGrpSpPr>
            <p:cNvPr id="1385" name="Shape"/>
            <p:cNvGrpSpPr/>
            <p:nvPr/>
          </p:nvGrpSpPr>
          <p:grpSpPr>
            <a:xfrm>
              <a:off x="1422295" y="3018241"/>
              <a:ext cx="2332474" cy="1045040"/>
              <a:chOff x="0" y="0"/>
              <a:chExt cx="2332473" cy="1045039"/>
            </a:xfrm>
          </p:grpSpPr>
          <p:sp>
            <p:nvSpPr>
              <p:cNvPr id="1383" name="Figura"/>
              <p:cNvSpPr/>
              <p:nvPr/>
            </p:nvSpPr>
            <p:spPr>
              <a:xfrm>
                <a:off x="-1" y="-1"/>
                <a:ext cx="2332475" cy="1045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24" y="0"/>
                    </a:moveTo>
                    <a:lnTo>
                      <a:pt x="0" y="4473"/>
                    </a:lnTo>
                    <a:cubicBezTo>
                      <a:pt x="229" y="6007"/>
                      <a:pt x="435" y="7515"/>
                      <a:pt x="630" y="8947"/>
                    </a:cubicBezTo>
                    <a:cubicBezTo>
                      <a:pt x="825" y="10378"/>
                      <a:pt x="1008" y="11759"/>
                      <a:pt x="1180" y="13062"/>
                    </a:cubicBezTo>
                    <a:cubicBezTo>
                      <a:pt x="1351" y="14366"/>
                      <a:pt x="1500" y="15618"/>
                      <a:pt x="1649" y="16769"/>
                    </a:cubicBezTo>
                    <a:cubicBezTo>
                      <a:pt x="1787" y="17919"/>
                      <a:pt x="1924" y="19018"/>
                      <a:pt x="2039" y="20015"/>
                    </a:cubicBezTo>
                    <a:cubicBezTo>
                      <a:pt x="2073" y="20271"/>
                      <a:pt x="2107" y="20475"/>
                      <a:pt x="2165" y="20680"/>
                    </a:cubicBezTo>
                    <a:cubicBezTo>
                      <a:pt x="2222" y="20859"/>
                      <a:pt x="2279" y="21038"/>
                      <a:pt x="2348" y="21165"/>
                    </a:cubicBezTo>
                    <a:cubicBezTo>
                      <a:pt x="2417" y="21293"/>
                      <a:pt x="2497" y="21396"/>
                      <a:pt x="2577" y="21472"/>
                    </a:cubicBezTo>
                    <a:cubicBezTo>
                      <a:pt x="2657" y="21549"/>
                      <a:pt x="2737" y="21574"/>
                      <a:pt x="2829" y="21600"/>
                    </a:cubicBezTo>
                    <a:cubicBezTo>
                      <a:pt x="2909" y="21600"/>
                      <a:pt x="2978" y="21574"/>
                      <a:pt x="3058" y="21549"/>
                    </a:cubicBezTo>
                    <a:cubicBezTo>
                      <a:pt x="3046" y="21549"/>
                      <a:pt x="3035" y="21574"/>
                      <a:pt x="3024" y="21574"/>
                    </a:cubicBezTo>
                    <a:lnTo>
                      <a:pt x="19367" y="13727"/>
                    </a:lnTo>
                    <a:cubicBezTo>
                      <a:pt x="19424" y="13701"/>
                      <a:pt x="19481" y="13650"/>
                      <a:pt x="19527" y="13599"/>
                    </a:cubicBezTo>
                    <a:cubicBezTo>
                      <a:pt x="19573" y="13548"/>
                      <a:pt x="19630" y="13471"/>
                      <a:pt x="19664" y="13369"/>
                    </a:cubicBezTo>
                    <a:cubicBezTo>
                      <a:pt x="19699" y="13267"/>
                      <a:pt x="19745" y="13164"/>
                      <a:pt x="19779" y="13037"/>
                    </a:cubicBezTo>
                    <a:cubicBezTo>
                      <a:pt x="19813" y="12909"/>
                      <a:pt x="19836" y="12781"/>
                      <a:pt x="19859" y="12602"/>
                    </a:cubicBezTo>
                    <a:cubicBezTo>
                      <a:pt x="19962" y="11810"/>
                      <a:pt x="20065" y="10966"/>
                      <a:pt x="20191" y="10046"/>
                    </a:cubicBezTo>
                    <a:cubicBezTo>
                      <a:pt x="20317" y="9126"/>
                      <a:pt x="20443" y="8154"/>
                      <a:pt x="20592" y="7106"/>
                    </a:cubicBezTo>
                    <a:cubicBezTo>
                      <a:pt x="20741" y="6058"/>
                      <a:pt x="20890" y="4959"/>
                      <a:pt x="21062" y="3834"/>
                    </a:cubicBezTo>
                    <a:cubicBezTo>
                      <a:pt x="21142" y="3272"/>
                      <a:pt x="21234" y="2684"/>
                      <a:pt x="21325" y="2071"/>
                    </a:cubicBezTo>
                    <a:cubicBezTo>
                      <a:pt x="21417" y="1483"/>
                      <a:pt x="21508" y="869"/>
                      <a:pt x="21600" y="256"/>
                    </a:cubicBezTo>
                    <a:lnTo>
                      <a:pt x="16824" y="0"/>
                    </a:lnTo>
                    <a:close/>
                  </a:path>
                </a:pathLst>
              </a:custGeom>
              <a:solidFill>
                <a:srgbClr val="1440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4" name="ROMOVER"/>
              <p:cNvSpPr txBox="1"/>
              <p:nvPr/>
            </p:nvSpPr>
            <p:spPr>
              <a:xfrm>
                <a:off x="-1" y="357655"/>
                <a:ext cx="1898116" cy="329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ROMOVER</a:t>
                </a:r>
              </a:p>
            </p:txBody>
          </p:sp>
        </p:grpSp>
        <p:grpSp>
          <p:nvGrpSpPr>
            <p:cNvPr id="1388" name="Shape"/>
            <p:cNvGrpSpPr/>
            <p:nvPr/>
          </p:nvGrpSpPr>
          <p:grpSpPr>
            <a:xfrm>
              <a:off x="1422295" y="3240852"/>
              <a:ext cx="613425" cy="828612"/>
              <a:chOff x="0" y="0"/>
              <a:chExt cx="613423" cy="828611"/>
            </a:xfrm>
          </p:grpSpPr>
          <p:sp>
            <p:nvSpPr>
              <p:cNvPr id="1386" name="Figura"/>
              <p:cNvSpPr/>
              <p:nvPr/>
            </p:nvSpPr>
            <p:spPr>
              <a:xfrm>
                <a:off x="-1" y="-1"/>
                <a:ext cx="613425" cy="8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1"/>
                    </a:moveTo>
                    <a:cubicBezTo>
                      <a:pt x="20729" y="2386"/>
                      <a:pt x="19902" y="4256"/>
                      <a:pt x="19161" y="6061"/>
                    </a:cubicBezTo>
                    <a:cubicBezTo>
                      <a:pt x="18377" y="7866"/>
                      <a:pt x="17681" y="9575"/>
                      <a:pt x="17027" y="11187"/>
                    </a:cubicBezTo>
                    <a:cubicBezTo>
                      <a:pt x="16374" y="12831"/>
                      <a:pt x="15765" y="14346"/>
                      <a:pt x="15242" y="15797"/>
                    </a:cubicBezTo>
                    <a:cubicBezTo>
                      <a:pt x="14676" y="17248"/>
                      <a:pt x="14197" y="18570"/>
                      <a:pt x="13761" y="19827"/>
                    </a:cubicBezTo>
                    <a:cubicBezTo>
                      <a:pt x="13631" y="20149"/>
                      <a:pt x="13500" y="20407"/>
                      <a:pt x="13282" y="20633"/>
                    </a:cubicBezTo>
                    <a:cubicBezTo>
                      <a:pt x="13065" y="20859"/>
                      <a:pt x="12847" y="21052"/>
                      <a:pt x="12585" y="21181"/>
                    </a:cubicBezTo>
                    <a:cubicBezTo>
                      <a:pt x="12324" y="21342"/>
                      <a:pt x="12019" y="21439"/>
                      <a:pt x="11714" y="21503"/>
                    </a:cubicBezTo>
                    <a:cubicBezTo>
                      <a:pt x="11410" y="21568"/>
                      <a:pt x="11105" y="21600"/>
                      <a:pt x="10756" y="21600"/>
                    </a:cubicBezTo>
                    <a:cubicBezTo>
                      <a:pt x="10452" y="21600"/>
                      <a:pt x="10103" y="21536"/>
                      <a:pt x="9798" y="21439"/>
                    </a:cubicBezTo>
                    <a:cubicBezTo>
                      <a:pt x="9494" y="21342"/>
                      <a:pt x="9189" y="21213"/>
                      <a:pt x="8927" y="21052"/>
                    </a:cubicBezTo>
                    <a:cubicBezTo>
                      <a:pt x="8666" y="20891"/>
                      <a:pt x="8405" y="20697"/>
                      <a:pt x="8231" y="20439"/>
                    </a:cubicBezTo>
                    <a:cubicBezTo>
                      <a:pt x="8013" y="20214"/>
                      <a:pt x="7882" y="19924"/>
                      <a:pt x="7752" y="19601"/>
                    </a:cubicBezTo>
                    <a:cubicBezTo>
                      <a:pt x="7316" y="18344"/>
                      <a:pt x="6837" y="16990"/>
                      <a:pt x="6271" y="15507"/>
                    </a:cubicBezTo>
                    <a:cubicBezTo>
                      <a:pt x="5748" y="14056"/>
                      <a:pt x="5139" y="12476"/>
                      <a:pt x="4485" y="10832"/>
                    </a:cubicBezTo>
                    <a:cubicBezTo>
                      <a:pt x="3832" y="9188"/>
                      <a:pt x="3135" y="7447"/>
                      <a:pt x="2395" y="5642"/>
                    </a:cubicBezTo>
                    <a:cubicBezTo>
                      <a:pt x="1655" y="3836"/>
                      <a:pt x="871" y="1934"/>
                      <a:pt x="0" y="0"/>
                    </a:cubicBezTo>
                    <a:lnTo>
                      <a:pt x="21600" y="451"/>
                    </a:lnTo>
                    <a:close/>
                  </a:path>
                </a:pathLst>
              </a:custGeom>
              <a:solidFill>
                <a:srgbClr val="2980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defTabSz="914353">
                  <a:defRPr sz="3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87" name="P"/>
              <p:cNvSpPr txBox="1"/>
              <p:nvPr/>
            </p:nvSpPr>
            <p:spPr>
              <a:xfrm>
                <a:off x="-1" y="-1"/>
                <a:ext cx="613425" cy="54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>
                <a:lvl1pPr algn="ctr" defTabSz="914353">
                  <a:defRPr sz="3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P</a:t>
                </a:r>
              </a:p>
            </p:txBody>
          </p:sp>
        </p:grpSp>
        <p:grpSp>
          <p:nvGrpSpPr>
            <p:cNvPr id="1391" name="Shape"/>
            <p:cNvGrpSpPr/>
            <p:nvPr/>
          </p:nvGrpSpPr>
          <p:grpSpPr>
            <a:xfrm>
              <a:off x="1038910" y="2214366"/>
              <a:ext cx="3028757" cy="928786"/>
              <a:chOff x="0" y="0"/>
              <a:chExt cx="3028756" cy="928785"/>
            </a:xfrm>
          </p:grpSpPr>
          <p:sp>
            <p:nvSpPr>
              <p:cNvPr id="1389" name="Figura"/>
              <p:cNvSpPr/>
              <p:nvPr/>
            </p:nvSpPr>
            <p:spPr>
              <a:xfrm>
                <a:off x="-1" y="0"/>
                <a:ext cx="3028758" cy="928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89" y="0"/>
                    </a:moveTo>
                    <a:lnTo>
                      <a:pt x="0" y="431"/>
                    </a:lnTo>
                    <a:cubicBezTo>
                      <a:pt x="229" y="2243"/>
                      <a:pt x="459" y="4055"/>
                      <a:pt x="670" y="5839"/>
                    </a:cubicBezTo>
                    <a:cubicBezTo>
                      <a:pt x="891" y="7622"/>
                      <a:pt x="1094" y="9376"/>
                      <a:pt x="1297" y="11131"/>
                    </a:cubicBezTo>
                    <a:cubicBezTo>
                      <a:pt x="1499" y="12885"/>
                      <a:pt x="1685" y="14582"/>
                      <a:pt x="1870" y="16279"/>
                    </a:cubicBezTo>
                    <a:cubicBezTo>
                      <a:pt x="2055" y="17976"/>
                      <a:pt x="2223" y="19615"/>
                      <a:pt x="2390" y="21226"/>
                    </a:cubicBezTo>
                    <a:lnTo>
                      <a:pt x="7321" y="21600"/>
                    </a:lnTo>
                    <a:lnTo>
                      <a:pt x="19518" y="16969"/>
                    </a:lnTo>
                    <a:cubicBezTo>
                      <a:pt x="19660" y="15675"/>
                      <a:pt x="19810" y="14352"/>
                      <a:pt x="19968" y="12972"/>
                    </a:cubicBezTo>
                    <a:cubicBezTo>
                      <a:pt x="20127" y="11620"/>
                      <a:pt x="20295" y="10210"/>
                      <a:pt x="20462" y="8801"/>
                    </a:cubicBezTo>
                    <a:cubicBezTo>
                      <a:pt x="20639" y="7392"/>
                      <a:pt x="20815" y="5954"/>
                      <a:pt x="21009" y="4487"/>
                    </a:cubicBezTo>
                    <a:cubicBezTo>
                      <a:pt x="21203" y="3020"/>
                      <a:pt x="21397" y="1553"/>
                      <a:pt x="21600" y="58"/>
                    </a:cubicBezTo>
                    <a:lnTo>
                      <a:pt x="13389" y="0"/>
                    </a:lnTo>
                    <a:close/>
                  </a:path>
                </a:pathLst>
              </a:custGeom>
              <a:solidFill>
                <a:srgbClr val="0B5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0" name="IFUNDIR"/>
              <p:cNvSpPr txBox="1"/>
              <p:nvPr/>
            </p:nvSpPr>
            <p:spPr>
              <a:xfrm>
                <a:off x="-1" y="299528"/>
                <a:ext cx="2517871" cy="329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IFUNDIR</a:t>
                </a:r>
              </a:p>
            </p:txBody>
          </p:sp>
        </p:grpSp>
        <p:grpSp>
          <p:nvGrpSpPr>
            <p:cNvPr id="1394" name="Shape"/>
            <p:cNvGrpSpPr/>
            <p:nvPr/>
          </p:nvGrpSpPr>
          <p:grpSpPr>
            <a:xfrm>
              <a:off x="-1" y="124292"/>
              <a:ext cx="5046783" cy="1200866"/>
              <a:chOff x="0" y="0"/>
              <a:chExt cx="5046781" cy="1200865"/>
            </a:xfrm>
          </p:grpSpPr>
          <p:sp>
            <p:nvSpPr>
              <p:cNvPr id="1392" name="Figura"/>
              <p:cNvSpPr/>
              <p:nvPr/>
            </p:nvSpPr>
            <p:spPr>
              <a:xfrm>
                <a:off x="-1" y="0"/>
                <a:ext cx="5046783" cy="120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21577" y="8364"/>
                    </a:moveTo>
                    <a:cubicBezTo>
                      <a:pt x="21561" y="8142"/>
                      <a:pt x="21535" y="7919"/>
                      <a:pt x="21492" y="7764"/>
                    </a:cubicBezTo>
                    <a:cubicBezTo>
                      <a:pt x="21455" y="7586"/>
                      <a:pt x="21408" y="7474"/>
                      <a:pt x="21350" y="7408"/>
                    </a:cubicBezTo>
                    <a:cubicBezTo>
                      <a:pt x="19271" y="4961"/>
                      <a:pt x="17186" y="2514"/>
                      <a:pt x="15107" y="67"/>
                    </a:cubicBezTo>
                    <a:cubicBezTo>
                      <a:pt x="15107" y="67"/>
                      <a:pt x="15107" y="67"/>
                      <a:pt x="15107" y="67"/>
                    </a:cubicBezTo>
                    <a:cubicBezTo>
                      <a:pt x="15070" y="22"/>
                      <a:pt x="15028" y="0"/>
                      <a:pt x="14980" y="0"/>
                    </a:cubicBezTo>
                    <a:lnTo>
                      <a:pt x="7378" y="1424"/>
                    </a:lnTo>
                    <a:lnTo>
                      <a:pt x="353" y="2736"/>
                    </a:lnTo>
                    <a:cubicBezTo>
                      <a:pt x="273" y="2758"/>
                      <a:pt x="210" y="2870"/>
                      <a:pt x="152" y="3070"/>
                    </a:cubicBezTo>
                    <a:cubicBezTo>
                      <a:pt x="99" y="3270"/>
                      <a:pt x="56" y="3537"/>
                      <a:pt x="30" y="3826"/>
                    </a:cubicBezTo>
                    <a:cubicBezTo>
                      <a:pt x="4" y="4115"/>
                      <a:pt x="-7" y="4449"/>
                      <a:pt x="4" y="4760"/>
                    </a:cubicBezTo>
                    <a:cubicBezTo>
                      <a:pt x="14" y="5072"/>
                      <a:pt x="41" y="5383"/>
                      <a:pt x="94" y="5650"/>
                    </a:cubicBezTo>
                    <a:cubicBezTo>
                      <a:pt x="279" y="6607"/>
                      <a:pt x="459" y="7586"/>
                      <a:pt x="638" y="8587"/>
                    </a:cubicBezTo>
                    <a:cubicBezTo>
                      <a:pt x="818" y="9588"/>
                      <a:pt x="993" y="10611"/>
                      <a:pt x="1162" y="11656"/>
                    </a:cubicBezTo>
                    <a:cubicBezTo>
                      <a:pt x="1331" y="12702"/>
                      <a:pt x="1501" y="13770"/>
                      <a:pt x="1665" y="14837"/>
                    </a:cubicBezTo>
                    <a:cubicBezTo>
                      <a:pt x="1829" y="15927"/>
                      <a:pt x="1987" y="17017"/>
                      <a:pt x="2146" y="18130"/>
                    </a:cubicBezTo>
                    <a:lnTo>
                      <a:pt x="10536" y="21600"/>
                    </a:lnTo>
                    <a:lnTo>
                      <a:pt x="19556" y="20910"/>
                    </a:lnTo>
                    <a:cubicBezTo>
                      <a:pt x="19704" y="19954"/>
                      <a:pt x="19853" y="18997"/>
                      <a:pt x="20006" y="18041"/>
                    </a:cubicBezTo>
                    <a:cubicBezTo>
                      <a:pt x="20159" y="17084"/>
                      <a:pt x="20318" y="16150"/>
                      <a:pt x="20477" y="15216"/>
                    </a:cubicBezTo>
                    <a:cubicBezTo>
                      <a:pt x="20641" y="14281"/>
                      <a:pt x="20805" y="13369"/>
                      <a:pt x="20974" y="12457"/>
                    </a:cubicBezTo>
                    <a:cubicBezTo>
                      <a:pt x="21143" y="11545"/>
                      <a:pt x="21318" y="10655"/>
                      <a:pt x="21498" y="9788"/>
                    </a:cubicBezTo>
                    <a:cubicBezTo>
                      <a:pt x="21540" y="9565"/>
                      <a:pt x="21567" y="9343"/>
                      <a:pt x="21582" y="9098"/>
                    </a:cubicBezTo>
                    <a:cubicBezTo>
                      <a:pt x="21593" y="8854"/>
                      <a:pt x="21588" y="8587"/>
                      <a:pt x="21577" y="8364"/>
                    </a:cubicBezTo>
                    <a:close/>
                  </a:path>
                </a:pathLst>
              </a:custGeom>
              <a:solidFill>
                <a:srgbClr val="7C4F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3" name="ARTICIPAR"/>
              <p:cNvSpPr txBox="1"/>
              <p:nvPr/>
            </p:nvSpPr>
            <p:spPr>
              <a:xfrm>
                <a:off x="56" y="435568"/>
                <a:ext cx="4612563" cy="329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ARTICIPAR</a:t>
                </a:r>
              </a:p>
            </p:txBody>
          </p:sp>
        </p:grpSp>
        <p:grpSp>
          <p:nvGrpSpPr>
            <p:cNvPr id="1397" name="Shape"/>
            <p:cNvGrpSpPr/>
            <p:nvPr/>
          </p:nvGrpSpPr>
          <p:grpSpPr>
            <a:xfrm>
              <a:off x="568951" y="1187880"/>
              <a:ext cx="3947648" cy="930023"/>
              <a:chOff x="0" y="0"/>
              <a:chExt cx="3947647" cy="930022"/>
            </a:xfrm>
          </p:grpSpPr>
          <p:sp>
            <p:nvSpPr>
              <p:cNvPr id="1395" name="Figura"/>
              <p:cNvSpPr/>
              <p:nvPr/>
            </p:nvSpPr>
            <p:spPr>
              <a:xfrm>
                <a:off x="-1" y="0"/>
                <a:ext cx="3947649" cy="930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53" y="0"/>
                    </a:moveTo>
                    <a:lnTo>
                      <a:pt x="0" y="1178"/>
                    </a:lnTo>
                    <a:cubicBezTo>
                      <a:pt x="223" y="2815"/>
                      <a:pt x="440" y="4510"/>
                      <a:pt x="650" y="6176"/>
                    </a:cubicBezTo>
                    <a:cubicBezTo>
                      <a:pt x="859" y="7870"/>
                      <a:pt x="1062" y="9565"/>
                      <a:pt x="1259" y="11260"/>
                    </a:cubicBezTo>
                    <a:cubicBezTo>
                      <a:pt x="1455" y="12954"/>
                      <a:pt x="1651" y="14678"/>
                      <a:pt x="1834" y="16372"/>
                    </a:cubicBezTo>
                    <a:cubicBezTo>
                      <a:pt x="2023" y="18096"/>
                      <a:pt x="2199" y="19790"/>
                      <a:pt x="2375" y="21514"/>
                    </a:cubicBezTo>
                    <a:lnTo>
                      <a:pt x="10462" y="21514"/>
                    </a:lnTo>
                    <a:lnTo>
                      <a:pt x="19448" y="21600"/>
                    </a:lnTo>
                    <a:cubicBezTo>
                      <a:pt x="19604" y="20193"/>
                      <a:pt x="19766" y="18756"/>
                      <a:pt x="19929" y="17320"/>
                    </a:cubicBezTo>
                    <a:cubicBezTo>
                      <a:pt x="20098" y="15884"/>
                      <a:pt x="20267" y="14448"/>
                      <a:pt x="20450" y="13012"/>
                    </a:cubicBezTo>
                    <a:cubicBezTo>
                      <a:pt x="20626" y="11576"/>
                      <a:pt x="20815" y="10139"/>
                      <a:pt x="21005" y="8703"/>
                    </a:cubicBezTo>
                    <a:cubicBezTo>
                      <a:pt x="21099" y="7985"/>
                      <a:pt x="21201" y="7267"/>
                      <a:pt x="21295" y="6549"/>
                    </a:cubicBezTo>
                    <a:cubicBezTo>
                      <a:pt x="21390" y="5831"/>
                      <a:pt x="21492" y="5113"/>
                      <a:pt x="21600" y="4423"/>
                    </a:cubicBezTo>
                    <a:lnTo>
                      <a:pt x="13053" y="0"/>
                    </a:lnTo>
                    <a:close/>
                  </a:path>
                </a:pathLst>
              </a:custGeom>
              <a:solidFill>
                <a:srgbClr val="601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6" name="NVIAR"/>
              <p:cNvSpPr txBox="1"/>
              <p:nvPr/>
            </p:nvSpPr>
            <p:spPr>
              <a:xfrm>
                <a:off x="-1" y="300147"/>
                <a:ext cx="3371960" cy="329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NVIAR</a:t>
                </a:r>
              </a:p>
            </p:txBody>
          </p:sp>
        </p:grpSp>
        <p:sp>
          <p:nvSpPr>
            <p:cNvPr id="1398" name="Freeform: Shape 35"/>
            <p:cNvSpPr/>
            <p:nvPr/>
          </p:nvSpPr>
          <p:spPr>
            <a:xfrm>
              <a:off x="0" y="124292"/>
              <a:ext cx="3599521" cy="109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20997" y="0"/>
                  </a:moveTo>
                  <a:cubicBezTo>
                    <a:pt x="21064" y="0"/>
                    <a:pt x="21123" y="24"/>
                    <a:pt x="21175" y="73"/>
                  </a:cubicBezTo>
                  <a:lnTo>
                    <a:pt x="21369" y="251"/>
                  </a:lnTo>
                  <a:lnTo>
                    <a:pt x="21451" y="499"/>
                  </a:lnTo>
                  <a:cubicBezTo>
                    <a:pt x="21486" y="639"/>
                    <a:pt x="21514" y="798"/>
                    <a:pt x="21532" y="969"/>
                  </a:cubicBezTo>
                  <a:cubicBezTo>
                    <a:pt x="21576" y="1310"/>
                    <a:pt x="21591" y="1701"/>
                    <a:pt x="21576" y="2066"/>
                  </a:cubicBezTo>
                  <a:cubicBezTo>
                    <a:pt x="21561" y="2456"/>
                    <a:pt x="21517" y="2823"/>
                    <a:pt x="21428" y="3164"/>
                  </a:cubicBezTo>
                  <a:cubicBezTo>
                    <a:pt x="21124" y="4384"/>
                    <a:pt x="20827" y="5604"/>
                    <a:pt x="20538" y="6848"/>
                  </a:cubicBezTo>
                  <a:cubicBezTo>
                    <a:pt x="20249" y="8093"/>
                    <a:pt x="19967" y="9361"/>
                    <a:pt x="19693" y="10654"/>
                  </a:cubicBezTo>
                  <a:cubicBezTo>
                    <a:pt x="19418" y="11947"/>
                    <a:pt x="19151" y="13240"/>
                    <a:pt x="18892" y="14533"/>
                  </a:cubicBezTo>
                  <a:cubicBezTo>
                    <a:pt x="18632" y="15850"/>
                    <a:pt x="18380" y="17168"/>
                    <a:pt x="18128" y="18486"/>
                  </a:cubicBezTo>
                  <a:lnTo>
                    <a:pt x="17715" y="20824"/>
                  </a:lnTo>
                  <a:lnTo>
                    <a:pt x="17693" y="20952"/>
                  </a:lnTo>
                  <a:lnTo>
                    <a:pt x="8411" y="21600"/>
                  </a:lnTo>
                  <a:lnTo>
                    <a:pt x="3009" y="19854"/>
                  </a:lnTo>
                  <a:cubicBezTo>
                    <a:pt x="2786" y="18635"/>
                    <a:pt x="2564" y="17442"/>
                    <a:pt x="2334" y="16248"/>
                  </a:cubicBezTo>
                  <a:cubicBezTo>
                    <a:pt x="2105" y="15080"/>
                    <a:pt x="1866" y="13910"/>
                    <a:pt x="1629" y="12765"/>
                  </a:cubicBezTo>
                  <a:cubicBezTo>
                    <a:pt x="1393" y="11620"/>
                    <a:pt x="1147" y="10500"/>
                    <a:pt x="895" y="9404"/>
                  </a:cubicBezTo>
                  <a:cubicBezTo>
                    <a:pt x="644" y="8307"/>
                    <a:pt x="392" y="7235"/>
                    <a:pt x="133" y="6187"/>
                  </a:cubicBezTo>
                  <a:cubicBezTo>
                    <a:pt x="58" y="5895"/>
                    <a:pt x="20" y="5554"/>
                    <a:pt x="6" y="5213"/>
                  </a:cubicBezTo>
                  <a:cubicBezTo>
                    <a:pt x="-9" y="4872"/>
                    <a:pt x="6" y="4506"/>
                    <a:pt x="43" y="4190"/>
                  </a:cubicBezTo>
                  <a:cubicBezTo>
                    <a:pt x="79" y="3873"/>
                    <a:pt x="140" y="3581"/>
                    <a:pt x="214" y="3362"/>
                  </a:cubicBezTo>
                  <a:cubicBezTo>
                    <a:pt x="295" y="3143"/>
                    <a:pt x="383" y="3020"/>
                    <a:pt x="496" y="2996"/>
                  </a:cubicBezTo>
                  <a:lnTo>
                    <a:pt x="10342" y="1559"/>
                  </a:lnTo>
                  <a:lnTo>
                    <a:pt x="20997" y="0"/>
                  </a:lnTo>
                  <a:close/>
                </a:path>
              </a:pathLst>
            </a:custGeom>
            <a:solidFill>
              <a:srgbClr val="7C4F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53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9" name="Freeform: Shape 29"/>
            <p:cNvSpPr/>
            <p:nvPr/>
          </p:nvSpPr>
          <p:spPr>
            <a:xfrm>
              <a:off x="568952" y="1220871"/>
              <a:ext cx="2308607" cy="89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17722" y="2522"/>
                  </a:lnTo>
                  <a:lnTo>
                    <a:pt x="21600" y="2339"/>
                  </a:lnTo>
                  <a:lnTo>
                    <a:pt x="21094" y="4648"/>
                  </a:lnTo>
                  <a:cubicBezTo>
                    <a:pt x="20701" y="6535"/>
                    <a:pt x="20319" y="8392"/>
                    <a:pt x="19949" y="10278"/>
                  </a:cubicBezTo>
                  <a:cubicBezTo>
                    <a:pt x="19578" y="12165"/>
                    <a:pt x="19220" y="14022"/>
                    <a:pt x="18884" y="15879"/>
                  </a:cubicBezTo>
                  <a:cubicBezTo>
                    <a:pt x="18537" y="17735"/>
                    <a:pt x="18213" y="19593"/>
                    <a:pt x="17889" y="21449"/>
                  </a:cubicBezTo>
                  <a:lnTo>
                    <a:pt x="17857" y="21600"/>
                  </a:lnTo>
                  <a:lnTo>
                    <a:pt x="4061" y="21600"/>
                  </a:lnTo>
                  <a:cubicBezTo>
                    <a:pt x="3760" y="19805"/>
                    <a:pt x="3459" y="18042"/>
                    <a:pt x="3136" y="16247"/>
                  </a:cubicBezTo>
                  <a:cubicBezTo>
                    <a:pt x="2823" y="14483"/>
                    <a:pt x="2488" y="12688"/>
                    <a:pt x="2153" y="10925"/>
                  </a:cubicBezTo>
                  <a:cubicBezTo>
                    <a:pt x="1816" y="9160"/>
                    <a:pt x="1469" y="7396"/>
                    <a:pt x="1111" y="5632"/>
                  </a:cubicBezTo>
                  <a:cubicBezTo>
                    <a:pt x="752" y="3898"/>
                    <a:pt x="381" y="2133"/>
                    <a:pt x="0" y="429"/>
                  </a:cubicBezTo>
                  <a:lnTo>
                    <a:pt x="7802" y="0"/>
                  </a:lnTo>
                  <a:close/>
                </a:path>
              </a:pathLst>
            </a:custGeom>
            <a:solidFill>
              <a:srgbClr val="7C4F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53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402" name="Freeform: Shape 50"/>
            <p:cNvGrpSpPr/>
            <p:nvPr/>
          </p:nvGrpSpPr>
          <p:grpSpPr>
            <a:xfrm>
              <a:off x="1038909" y="2219252"/>
              <a:ext cx="1382458" cy="923843"/>
              <a:chOff x="0" y="0"/>
              <a:chExt cx="1382457" cy="923842"/>
            </a:xfrm>
          </p:grpSpPr>
          <p:sp>
            <p:nvSpPr>
              <p:cNvPr id="1400" name="Figura"/>
              <p:cNvSpPr/>
              <p:nvPr/>
            </p:nvSpPr>
            <p:spPr>
              <a:xfrm>
                <a:off x="-1" y="-1"/>
                <a:ext cx="1382459" cy="923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26" y="207"/>
                    </a:lnTo>
                    <a:lnTo>
                      <a:pt x="21494" y="320"/>
                    </a:lnTo>
                    <a:lnTo>
                      <a:pt x="21526" y="320"/>
                    </a:lnTo>
                    <a:cubicBezTo>
                      <a:pt x="20985" y="2199"/>
                      <a:pt x="20464" y="4050"/>
                      <a:pt x="19960" y="5872"/>
                    </a:cubicBezTo>
                    <a:cubicBezTo>
                      <a:pt x="19458" y="7693"/>
                      <a:pt x="18976" y="9514"/>
                      <a:pt x="18531" y="11279"/>
                    </a:cubicBezTo>
                    <a:cubicBezTo>
                      <a:pt x="18067" y="13043"/>
                      <a:pt x="17642" y="14806"/>
                      <a:pt x="17217" y="16483"/>
                    </a:cubicBezTo>
                    <a:cubicBezTo>
                      <a:pt x="16811" y="18190"/>
                      <a:pt x="16406" y="19838"/>
                      <a:pt x="16038" y="21457"/>
                    </a:cubicBezTo>
                    <a:lnTo>
                      <a:pt x="16025" y="21456"/>
                    </a:lnTo>
                    <a:lnTo>
                      <a:pt x="16001" y="21600"/>
                    </a:lnTo>
                    <a:lnTo>
                      <a:pt x="5236" y="21225"/>
                    </a:lnTo>
                    <a:cubicBezTo>
                      <a:pt x="4870" y="19606"/>
                      <a:pt x="4502" y="17958"/>
                      <a:pt x="4097" y="16252"/>
                    </a:cubicBezTo>
                    <a:cubicBezTo>
                      <a:pt x="3692" y="14546"/>
                      <a:pt x="3284" y="12840"/>
                      <a:pt x="2842" y="11076"/>
                    </a:cubicBezTo>
                    <a:cubicBezTo>
                      <a:pt x="2397" y="9312"/>
                      <a:pt x="1952" y="7549"/>
                      <a:pt x="1468" y="5756"/>
                    </a:cubicBezTo>
                    <a:cubicBezTo>
                      <a:pt x="1006" y="3962"/>
                      <a:pt x="502" y="2141"/>
                      <a:pt x="0" y="319"/>
                    </a:cubicBezTo>
                    <a:lnTo>
                      <a:pt x="39" y="319"/>
                    </a:lnTo>
                    <a:lnTo>
                      <a:pt x="0" y="175"/>
                    </a:lnTo>
                    <a:lnTo>
                      <a:pt x="6705" y="220"/>
                    </a:lnTo>
                    <a:close/>
                  </a:path>
                </a:pathLst>
              </a:custGeom>
              <a:solidFill>
                <a:srgbClr val="16A0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60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01" name="D"/>
              <p:cNvSpPr txBox="1"/>
              <p:nvPr/>
            </p:nvSpPr>
            <p:spPr>
              <a:xfrm>
                <a:off x="-1" y="27779"/>
                <a:ext cx="1382459" cy="8682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60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D</a:t>
                </a:r>
              </a:p>
            </p:txBody>
          </p:sp>
        </p:grpSp>
        <p:grpSp>
          <p:nvGrpSpPr>
            <p:cNvPr id="1405" name="Shape"/>
            <p:cNvGrpSpPr/>
            <p:nvPr/>
          </p:nvGrpSpPr>
          <p:grpSpPr>
            <a:xfrm>
              <a:off x="56" y="-1"/>
              <a:ext cx="3599525" cy="1252968"/>
              <a:chOff x="0" y="0"/>
              <a:chExt cx="3599523" cy="1252966"/>
            </a:xfrm>
          </p:grpSpPr>
          <p:sp>
            <p:nvSpPr>
              <p:cNvPr id="1403" name="Figura"/>
              <p:cNvSpPr/>
              <p:nvPr/>
            </p:nvSpPr>
            <p:spPr>
              <a:xfrm>
                <a:off x="40" y="124316"/>
                <a:ext cx="3599425" cy="1004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1" h="21576" extrusionOk="0">
                    <a:moveTo>
                      <a:pt x="21005" y="3"/>
                    </a:moveTo>
                    <a:cubicBezTo>
                      <a:pt x="21131" y="-24"/>
                      <a:pt x="21242" y="109"/>
                      <a:pt x="21331" y="321"/>
                    </a:cubicBezTo>
                    <a:cubicBezTo>
                      <a:pt x="21420" y="534"/>
                      <a:pt x="21495" y="853"/>
                      <a:pt x="21532" y="1225"/>
                    </a:cubicBezTo>
                    <a:cubicBezTo>
                      <a:pt x="21576" y="1597"/>
                      <a:pt x="21591" y="2022"/>
                      <a:pt x="21576" y="2420"/>
                    </a:cubicBezTo>
                    <a:cubicBezTo>
                      <a:pt x="21561" y="2845"/>
                      <a:pt x="21517" y="3244"/>
                      <a:pt x="21428" y="3616"/>
                    </a:cubicBezTo>
                    <a:cubicBezTo>
                      <a:pt x="21124" y="4944"/>
                      <a:pt x="20827" y="6273"/>
                      <a:pt x="20538" y="7628"/>
                    </a:cubicBezTo>
                    <a:cubicBezTo>
                      <a:pt x="20249" y="8983"/>
                      <a:pt x="19967" y="10364"/>
                      <a:pt x="19693" y="11772"/>
                    </a:cubicBezTo>
                    <a:cubicBezTo>
                      <a:pt x="19418" y="13180"/>
                      <a:pt x="19151" y="14589"/>
                      <a:pt x="18892" y="15997"/>
                    </a:cubicBezTo>
                    <a:cubicBezTo>
                      <a:pt x="18632" y="17431"/>
                      <a:pt x="18380" y="18866"/>
                      <a:pt x="18128" y="20301"/>
                    </a:cubicBezTo>
                    <a:lnTo>
                      <a:pt x="3009" y="21576"/>
                    </a:lnTo>
                    <a:cubicBezTo>
                      <a:pt x="2786" y="20248"/>
                      <a:pt x="2564" y="18946"/>
                      <a:pt x="2334" y="17644"/>
                    </a:cubicBezTo>
                    <a:cubicBezTo>
                      <a:pt x="2104" y="16342"/>
                      <a:pt x="1867" y="15093"/>
                      <a:pt x="1630" y="13845"/>
                    </a:cubicBezTo>
                    <a:cubicBezTo>
                      <a:pt x="1392" y="12596"/>
                      <a:pt x="1148" y="11374"/>
                      <a:pt x="896" y="10178"/>
                    </a:cubicBezTo>
                    <a:cubicBezTo>
                      <a:pt x="644" y="8983"/>
                      <a:pt x="391" y="7814"/>
                      <a:pt x="132" y="6671"/>
                    </a:cubicBezTo>
                    <a:cubicBezTo>
                      <a:pt x="58" y="6352"/>
                      <a:pt x="21" y="5980"/>
                      <a:pt x="6" y="5608"/>
                    </a:cubicBezTo>
                    <a:cubicBezTo>
                      <a:pt x="-9" y="5237"/>
                      <a:pt x="6" y="4838"/>
                      <a:pt x="43" y="4493"/>
                    </a:cubicBezTo>
                    <a:cubicBezTo>
                      <a:pt x="80" y="4147"/>
                      <a:pt x="139" y="3828"/>
                      <a:pt x="213" y="3589"/>
                    </a:cubicBezTo>
                    <a:cubicBezTo>
                      <a:pt x="288" y="3350"/>
                      <a:pt x="384" y="3217"/>
                      <a:pt x="495" y="3191"/>
                    </a:cubicBezTo>
                    <a:lnTo>
                      <a:pt x="10342" y="1623"/>
                    </a:lnTo>
                    <a:lnTo>
                      <a:pt x="21005" y="3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88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04" name="P"/>
              <p:cNvSpPr txBox="1"/>
              <p:nvPr/>
            </p:nvSpPr>
            <p:spPr>
              <a:xfrm>
                <a:off x="0" y="-1"/>
                <a:ext cx="3599524" cy="12529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88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P</a:t>
                </a:r>
              </a:p>
            </p:txBody>
          </p:sp>
        </p:grpSp>
        <p:grpSp>
          <p:nvGrpSpPr>
            <p:cNvPr id="1408" name="Shape"/>
            <p:cNvGrpSpPr/>
            <p:nvPr/>
          </p:nvGrpSpPr>
          <p:grpSpPr>
            <a:xfrm>
              <a:off x="568952" y="1133843"/>
              <a:ext cx="2385656" cy="1033149"/>
              <a:chOff x="0" y="0"/>
              <a:chExt cx="2385655" cy="1033147"/>
            </a:xfrm>
          </p:grpSpPr>
          <p:sp>
            <p:nvSpPr>
              <p:cNvPr id="1406" name="Figura"/>
              <p:cNvSpPr/>
              <p:nvPr/>
            </p:nvSpPr>
            <p:spPr>
              <a:xfrm>
                <a:off x="0" y="54036"/>
                <a:ext cx="2385656" cy="925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197" y="1790"/>
                      <a:pt x="20794" y="3610"/>
                      <a:pt x="20413" y="5400"/>
                    </a:cubicBezTo>
                    <a:cubicBezTo>
                      <a:pt x="20032" y="7219"/>
                      <a:pt x="19663" y="9010"/>
                      <a:pt x="19305" y="10829"/>
                    </a:cubicBezTo>
                    <a:cubicBezTo>
                      <a:pt x="18946" y="12648"/>
                      <a:pt x="18599" y="14439"/>
                      <a:pt x="18274" y="16229"/>
                    </a:cubicBezTo>
                    <a:cubicBezTo>
                      <a:pt x="17938" y="18019"/>
                      <a:pt x="17625" y="19810"/>
                      <a:pt x="17311" y="21600"/>
                    </a:cubicBezTo>
                    <a:lnTo>
                      <a:pt x="3930" y="21600"/>
                    </a:lnTo>
                    <a:cubicBezTo>
                      <a:pt x="3639" y="19896"/>
                      <a:pt x="3348" y="18164"/>
                      <a:pt x="3035" y="16431"/>
                    </a:cubicBezTo>
                    <a:cubicBezTo>
                      <a:pt x="2732" y="14698"/>
                      <a:pt x="2407" y="12995"/>
                      <a:pt x="2083" y="11291"/>
                    </a:cubicBezTo>
                    <a:cubicBezTo>
                      <a:pt x="1758" y="9587"/>
                      <a:pt x="1422" y="7883"/>
                      <a:pt x="1075" y="6180"/>
                    </a:cubicBezTo>
                    <a:cubicBezTo>
                      <a:pt x="728" y="4505"/>
                      <a:pt x="370" y="2801"/>
                      <a:pt x="0" y="115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39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72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07" name="E"/>
              <p:cNvSpPr txBox="1"/>
              <p:nvPr/>
            </p:nvSpPr>
            <p:spPr>
              <a:xfrm>
                <a:off x="0" y="-1"/>
                <a:ext cx="2385656" cy="1033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72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E</a:t>
                </a:r>
              </a:p>
            </p:txBody>
          </p:sp>
        </p:grpSp>
      </p:grpSp>
      <p:sp>
        <p:nvSpPr>
          <p:cNvPr id="1410" name="En la integración del Programa de Capacitación de su unidad operativa, con base en los cuatro tipos de capacitación señalados en el artículo 3 del Reglamento de Capacitación y Adiestramiento."/>
          <p:cNvSpPr txBox="1"/>
          <p:nvPr/>
        </p:nvSpPr>
        <p:spPr>
          <a:xfrm>
            <a:off x="5393599" y="2250131"/>
            <a:ext cx="317429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En la integración del Programa de Capacitación de su unidad operativa, con base en los cuatro tipos de capacitación señalados en el artículo 3 del Reglamento de Capacitación y Adiestramiento.</a:t>
            </a:r>
          </a:p>
        </p:txBody>
      </p:sp>
      <p:sp>
        <p:nvSpPr>
          <p:cNvPr id="1411" name="La programación de los cursos de capacitación y adiestramiento, conforme a los resultados de la Detección de Necesidades de Capacitación (DNC) a la Subcomisión Mixta de Capacitación y Adiestramiento."/>
          <p:cNvSpPr txBox="1"/>
          <p:nvPr/>
        </p:nvSpPr>
        <p:spPr>
          <a:xfrm>
            <a:off x="4815571" y="3217385"/>
            <a:ext cx="355021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La programación de los cursos de capacitación y adiestramiento, conforme a los resultados de la Detección de Necesidades de Capacitación (DNC) a la Subcomisión Mixta de Capacitación y Adiestramiento.</a:t>
            </a:r>
          </a:p>
        </p:txBody>
      </p:sp>
      <p:sp>
        <p:nvSpPr>
          <p:cNvPr id="1412" name="Entre los trabajadores de su unidad operativa la programación autorizada de capacitación y adiestramiento."/>
          <p:cNvSpPr txBox="1"/>
          <p:nvPr/>
        </p:nvSpPr>
        <p:spPr>
          <a:xfrm>
            <a:off x="4408459" y="4028049"/>
            <a:ext cx="393715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Entre los trabajadores de su unidad operativa la programación autorizada de capacitación y adiestramiento.</a:t>
            </a:r>
          </a:p>
        </p:txBody>
      </p:sp>
      <p:sp>
        <p:nvSpPr>
          <p:cNvPr id="1413" name="La asistencia del personal en las actividades de capacitación y adiestramiento, en sus diversas modalidades."/>
          <p:cNvSpPr txBox="1"/>
          <p:nvPr/>
        </p:nvSpPr>
        <p:spPr>
          <a:xfrm>
            <a:off x="4110825" y="4817348"/>
            <a:ext cx="433441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sz="1100"/>
              <a:t>La asistencia del personal en las actividades de capacitación y adiestramiento, en sus diversas modalidades.</a:t>
            </a:r>
          </a:p>
        </p:txBody>
      </p:sp>
      <p:grpSp>
        <p:nvGrpSpPr>
          <p:cNvPr id="41" name="40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42" name="41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44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5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6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7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43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9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20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54639" y="749794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2" name="QUÓRUM"/>
          <p:cNvSpPr txBox="1"/>
          <p:nvPr/>
        </p:nvSpPr>
        <p:spPr>
          <a:xfrm>
            <a:off x="2214546" y="769262"/>
            <a:ext cx="4334410" cy="5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8850" tIns="108850" rIns="108850" bIns="108850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FUNCIONES </a:t>
            </a:r>
          </a:p>
        </p:txBody>
      </p:sp>
      <p:grpSp>
        <p:nvGrpSpPr>
          <p:cNvPr id="1441" name="Group 4"/>
          <p:cNvGrpSpPr/>
          <p:nvPr/>
        </p:nvGrpSpPr>
        <p:grpSpPr>
          <a:xfrm rot="10719148">
            <a:off x="-3129082" y="1792053"/>
            <a:ext cx="8699432" cy="4022672"/>
            <a:chOff x="0" y="-1"/>
            <a:chExt cx="8699430" cy="4022671"/>
          </a:xfrm>
        </p:grpSpPr>
        <p:grpSp>
          <p:nvGrpSpPr>
            <p:cNvPr id="1425" name="Shape"/>
            <p:cNvGrpSpPr/>
            <p:nvPr/>
          </p:nvGrpSpPr>
          <p:grpSpPr>
            <a:xfrm>
              <a:off x="1583847" y="2974489"/>
              <a:ext cx="2685873" cy="1045040"/>
              <a:chOff x="0" y="0"/>
              <a:chExt cx="2685871" cy="1045039"/>
            </a:xfrm>
          </p:grpSpPr>
          <p:sp>
            <p:nvSpPr>
              <p:cNvPr id="1423" name="Figura"/>
              <p:cNvSpPr/>
              <p:nvPr/>
            </p:nvSpPr>
            <p:spPr>
              <a:xfrm>
                <a:off x="-1" y="-1"/>
                <a:ext cx="2332475" cy="1045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24" y="0"/>
                    </a:moveTo>
                    <a:lnTo>
                      <a:pt x="0" y="4473"/>
                    </a:lnTo>
                    <a:cubicBezTo>
                      <a:pt x="229" y="6007"/>
                      <a:pt x="435" y="7515"/>
                      <a:pt x="630" y="8947"/>
                    </a:cubicBezTo>
                    <a:cubicBezTo>
                      <a:pt x="825" y="10378"/>
                      <a:pt x="1008" y="11759"/>
                      <a:pt x="1180" y="13062"/>
                    </a:cubicBezTo>
                    <a:cubicBezTo>
                      <a:pt x="1351" y="14366"/>
                      <a:pt x="1500" y="15618"/>
                      <a:pt x="1649" y="16769"/>
                    </a:cubicBezTo>
                    <a:cubicBezTo>
                      <a:pt x="1787" y="17919"/>
                      <a:pt x="1924" y="19018"/>
                      <a:pt x="2039" y="20015"/>
                    </a:cubicBezTo>
                    <a:cubicBezTo>
                      <a:pt x="2073" y="20271"/>
                      <a:pt x="2107" y="20475"/>
                      <a:pt x="2165" y="20680"/>
                    </a:cubicBezTo>
                    <a:cubicBezTo>
                      <a:pt x="2222" y="20859"/>
                      <a:pt x="2279" y="21038"/>
                      <a:pt x="2348" y="21165"/>
                    </a:cubicBezTo>
                    <a:cubicBezTo>
                      <a:pt x="2417" y="21293"/>
                      <a:pt x="2497" y="21396"/>
                      <a:pt x="2577" y="21472"/>
                    </a:cubicBezTo>
                    <a:cubicBezTo>
                      <a:pt x="2657" y="21549"/>
                      <a:pt x="2737" y="21574"/>
                      <a:pt x="2829" y="21600"/>
                    </a:cubicBezTo>
                    <a:cubicBezTo>
                      <a:pt x="2909" y="21600"/>
                      <a:pt x="2978" y="21574"/>
                      <a:pt x="3058" y="21549"/>
                    </a:cubicBezTo>
                    <a:cubicBezTo>
                      <a:pt x="3046" y="21549"/>
                      <a:pt x="3035" y="21574"/>
                      <a:pt x="3024" y="21574"/>
                    </a:cubicBezTo>
                    <a:lnTo>
                      <a:pt x="19367" y="13727"/>
                    </a:lnTo>
                    <a:cubicBezTo>
                      <a:pt x="19424" y="13701"/>
                      <a:pt x="19481" y="13650"/>
                      <a:pt x="19527" y="13599"/>
                    </a:cubicBezTo>
                    <a:cubicBezTo>
                      <a:pt x="19573" y="13548"/>
                      <a:pt x="19630" y="13471"/>
                      <a:pt x="19664" y="13369"/>
                    </a:cubicBezTo>
                    <a:cubicBezTo>
                      <a:pt x="19699" y="13267"/>
                      <a:pt x="19745" y="13164"/>
                      <a:pt x="19779" y="13037"/>
                    </a:cubicBezTo>
                    <a:cubicBezTo>
                      <a:pt x="19813" y="12909"/>
                      <a:pt x="19836" y="12781"/>
                      <a:pt x="19859" y="12602"/>
                    </a:cubicBezTo>
                    <a:cubicBezTo>
                      <a:pt x="19962" y="11810"/>
                      <a:pt x="20065" y="10966"/>
                      <a:pt x="20191" y="10046"/>
                    </a:cubicBezTo>
                    <a:cubicBezTo>
                      <a:pt x="20317" y="9126"/>
                      <a:pt x="20443" y="8154"/>
                      <a:pt x="20592" y="7106"/>
                    </a:cubicBezTo>
                    <a:cubicBezTo>
                      <a:pt x="20741" y="6058"/>
                      <a:pt x="20890" y="4959"/>
                      <a:pt x="21062" y="3834"/>
                    </a:cubicBezTo>
                    <a:cubicBezTo>
                      <a:pt x="21142" y="3272"/>
                      <a:pt x="21234" y="2684"/>
                      <a:pt x="21325" y="2071"/>
                    </a:cubicBezTo>
                    <a:cubicBezTo>
                      <a:pt x="21417" y="1483"/>
                      <a:pt x="21508" y="869"/>
                      <a:pt x="21600" y="256"/>
                    </a:cubicBezTo>
                    <a:lnTo>
                      <a:pt x="16824" y="0"/>
                    </a:lnTo>
                    <a:close/>
                  </a:path>
                </a:pathLst>
              </a:custGeom>
              <a:solidFill>
                <a:srgbClr val="1440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24" name="NFORMAR"/>
              <p:cNvSpPr txBox="1"/>
              <p:nvPr/>
            </p:nvSpPr>
            <p:spPr>
              <a:xfrm rot="10460852">
                <a:off x="720583" y="158920"/>
                <a:ext cx="1953801" cy="329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NFORMAR</a:t>
                </a:r>
              </a:p>
            </p:txBody>
          </p:sp>
        </p:grpSp>
        <p:grpSp>
          <p:nvGrpSpPr>
            <p:cNvPr id="1428" name="Shape"/>
            <p:cNvGrpSpPr/>
            <p:nvPr/>
          </p:nvGrpSpPr>
          <p:grpSpPr>
            <a:xfrm>
              <a:off x="1558070" y="3056796"/>
              <a:ext cx="2381171" cy="965874"/>
              <a:chOff x="0" y="40845"/>
              <a:chExt cx="2381169" cy="965871"/>
            </a:xfrm>
          </p:grpSpPr>
          <p:sp>
            <p:nvSpPr>
              <p:cNvPr id="1426" name="Figura"/>
              <p:cNvSpPr/>
              <p:nvPr/>
            </p:nvSpPr>
            <p:spPr>
              <a:xfrm>
                <a:off x="0" y="178104"/>
                <a:ext cx="613424" cy="828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1"/>
                    </a:moveTo>
                    <a:cubicBezTo>
                      <a:pt x="20729" y="2386"/>
                      <a:pt x="19902" y="4256"/>
                      <a:pt x="19161" y="6061"/>
                    </a:cubicBezTo>
                    <a:cubicBezTo>
                      <a:pt x="18377" y="7866"/>
                      <a:pt x="17681" y="9575"/>
                      <a:pt x="17027" y="11187"/>
                    </a:cubicBezTo>
                    <a:cubicBezTo>
                      <a:pt x="16374" y="12831"/>
                      <a:pt x="15765" y="14346"/>
                      <a:pt x="15242" y="15797"/>
                    </a:cubicBezTo>
                    <a:cubicBezTo>
                      <a:pt x="14676" y="17248"/>
                      <a:pt x="14197" y="18570"/>
                      <a:pt x="13761" y="19827"/>
                    </a:cubicBezTo>
                    <a:cubicBezTo>
                      <a:pt x="13631" y="20149"/>
                      <a:pt x="13500" y="20407"/>
                      <a:pt x="13282" y="20633"/>
                    </a:cubicBezTo>
                    <a:cubicBezTo>
                      <a:pt x="13065" y="20859"/>
                      <a:pt x="12847" y="21052"/>
                      <a:pt x="12585" y="21181"/>
                    </a:cubicBezTo>
                    <a:cubicBezTo>
                      <a:pt x="12324" y="21342"/>
                      <a:pt x="12019" y="21439"/>
                      <a:pt x="11714" y="21503"/>
                    </a:cubicBezTo>
                    <a:cubicBezTo>
                      <a:pt x="11410" y="21568"/>
                      <a:pt x="11105" y="21600"/>
                      <a:pt x="10756" y="21600"/>
                    </a:cubicBezTo>
                    <a:cubicBezTo>
                      <a:pt x="10452" y="21600"/>
                      <a:pt x="10103" y="21536"/>
                      <a:pt x="9798" y="21439"/>
                    </a:cubicBezTo>
                    <a:cubicBezTo>
                      <a:pt x="9494" y="21342"/>
                      <a:pt x="9189" y="21213"/>
                      <a:pt x="8927" y="21052"/>
                    </a:cubicBezTo>
                    <a:cubicBezTo>
                      <a:pt x="8666" y="20891"/>
                      <a:pt x="8405" y="20697"/>
                      <a:pt x="8231" y="20439"/>
                    </a:cubicBezTo>
                    <a:cubicBezTo>
                      <a:pt x="8013" y="20214"/>
                      <a:pt x="7882" y="19924"/>
                      <a:pt x="7752" y="19601"/>
                    </a:cubicBezTo>
                    <a:cubicBezTo>
                      <a:pt x="7316" y="18344"/>
                      <a:pt x="6837" y="16990"/>
                      <a:pt x="6271" y="15507"/>
                    </a:cubicBezTo>
                    <a:cubicBezTo>
                      <a:pt x="5748" y="14056"/>
                      <a:pt x="5139" y="12476"/>
                      <a:pt x="4485" y="10832"/>
                    </a:cubicBezTo>
                    <a:cubicBezTo>
                      <a:pt x="3832" y="9188"/>
                      <a:pt x="3135" y="7447"/>
                      <a:pt x="2395" y="5642"/>
                    </a:cubicBezTo>
                    <a:cubicBezTo>
                      <a:pt x="1655" y="3836"/>
                      <a:pt x="871" y="1934"/>
                      <a:pt x="0" y="0"/>
                    </a:cubicBezTo>
                    <a:lnTo>
                      <a:pt x="21600" y="451"/>
                    </a:lnTo>
                    <a:close/>
                  </a:path>
                </a:pathLst>
              </a:custGeom>
              <a:solidFill>
                <a:srgbClr val="2980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defTabSz="914353">
                  <a:defRPr sz="3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27" name="I"/>
              <p:cNvSpPr txBox="1"/>
              <p:nvPr/>
            </p:nvSpPr>
            <p:spPr>
              <a:xfrm rot="10653726">
                <a:off x="1725449" y="40845"/>
                <a:ext cx="655720" cy="7913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>
                <a:lvl1pPr algn="ctr" defTabSz="914353">
                  <a:defRPr sz="3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rPr sz="6600"/>
                  <a:t>I</a:t>
                </a:r>
              </a:p>
            </p:txBody>
          </p:sp>
        </p:grpSp>
        <p:grpSp>
          <p:nvGrpSpPr>
            <p:cNvPr id="1431" name="Shape"/>
            <p:cNvGrpSpPr/>
            <p:nvPr/>
          </p:nvGrpSpPr>
          <p:grpSpPr>
            <a:xfrm>
              <a:off x="1176811" y="2107196"/>
              <a:ext cx="3028757" cy="967840"/>
              <a:chOff x="0" y="0"/>
              <a:chExt cx="3028756" cy="967839"/>
            </a:xfrm>
          </p:grpSpPr>
          <p:sp>
            <p:nvSpPr>
              <p:cNvPr id="1429" name="Figura"/>
              <p:cNvSpPr/>
              <p:nvPr/>
            </p:nvSpPr>
            <p:spPr>
              <a:xfrm>
                <a:off x="0" y="39054"/>
                <a:ext cx="3028757" cy="928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89" y="0"/>
                    </a:moveTo>
                    <a:lnTo>
                      <a:pt x="0" y="431"/>
                    </a:lnTo>
                    <a:cubicBezTo>
                      <a:pt x="229" y="2243"/>
                      <a:pt x="459" y="4055"/>
                      <a:pt x="670" y="5839"/>
                    </a:cubicBezTo>
                    <a:cubicBezTo>
                      <a:pt x="891" y="7622"/>
                      <a:pt x="1094" y="9376"/>
                      <a:pt x="1297" y="11131"/>
                    </a:cubicBezTo>
                    <a:cubicBezTo>
                      <a:pt x="1499" y="12885"/>
                      <a:pt x="1685" y="14582"/>
                      <a:pt x="1870" y="16279"/>
                    </a:cubicBezTo>
                    <a:cubicBezTo>
                      <a:pt x="2055" y="17976"/>
                      <a:pt x="2223" y="19615"/>
                      <a:pt x="2390" y="21226"/>
                    </a:cubicBezTo>
                    <a:lnTo>
                      <a:pt x="7321" y="21600"/>
                    </a:lnTo>
                    <a:lnTo>
                      <a:pt x="19518" y="16969"/>
                    </a:lnTo>
                    <a:cubicBezTo>
                      <a:pt x="19660" y="15675"/>
                      <a:pt x="19810" y="14352"/>
                      <a:pt x="19968" y="12972"/>
                    </a:cubicBezTo>
                    <a:cubicBezTo>
                      <a:pt x="20127" y="11620"/>
                      <a:pt x="20295" y="10210"/>
                      <a:pt x="20462" y="8801"/>
                    </a:cubicBezTo>
                    <a:cubicBezTo>
                      <a:pt x="20639" y="7392"/>
                      <a:pt x="20815" y="5954"/>
                      <a:pt x="21009" y="4487"/>
                    </a:cubicBezTo>
                    <a:cubicBezTo>
                      <a:pt x="21203" y="3020"/>
                      <a:pt x="21397" y="1553"/>
                      <a:pt x="21600" y="58"/>
                    </a:cubicBezTo>
                    <a:lnTo>
                      <a:pt x="13389" y="0"/>
                    </a:lnTo>
                    <a:close/>
                  </a:path>
                </a:pathLst>
              </a:custGeom>
              <a:solidFill>
                <a:srgbClr val="0B5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30" name="ERIFICAR"/>
              <p:cNvSpPr txBox="1"/>
              <p:nvPr/>
            </p:nvSpPr>
            <p:spPr>
              <a:xfrm rot="10760852">
                <a:off x="1354439" y="6038"/>
                <a:ext cx="1064746" cy="7401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ERIFICAR</a:t>
                </a:r>
              </a:p>
            </p:txBody>
          </p:sp>
        </p:grpSp>
        <p:sp>
          <p:nvSpPr>
            <p:cNvPr id="1432" name="Shape"/>
            <p:cNvSpPr/>
            <p:nvPr/>
          </p:nvSpPr>
          <p:spPr>
            <a:xfrm>
              <a:off x="22904" y="4777"/>
              <a:ext cx="5046782" cy="120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577" y="8364"/>
                  </a:moveTo>
                  <a:cubicBezTo>
                    <a:pt x="21561" y="8142"/>
                    <a:pt x="21535" y="7919"/>
                    <a:pt x="21492" y="7764"/>
                  </a:cubicBezTo>
                  <a:cubicBezTo>
                    <a:pt x="21455" y="7586"/>
                    <a:pt x="21408" y="7474"/>
                    <a:pt x="21350" y="7408"/>
                  </a:cubicBezTo>
                  <a:cubicBezTo>
                    <a:pt x="19271" y="4961"/>
                    <a:pt x="17186" y="2514"/>
                    <a:pt x="15107" y="67"/>
                  </a:cubicBezTo>
                  <a:cubicBezTo>
                    <a:pt x="15107" y="67"/>
                    <a:pt x="15107" y="67"/>
                    <a:pt x="15107" y="67"/>
                  </a:cubicBezTo>
                  <a:cubicBezTo>
                    <a:pt x="15070" y="22"/>
                    <a:pt x="15028" y="0"/>
                    <a:pt x="14980" y="0"/>
                  </a:cubicBezTo>
                  <a:lnTo>
                    <a:pt x="7378" y="1424"/>
                  </a:lnTo>
                  <a:lnTo>
                    <a:pt x="353" y="2736"/>
                  </a:lnTo>
                  <a:cubicBezTo>
                    <a:pt x="273" y="2758"/>
                    <a:pt x="210" y="2870"/>
                    <a:pt x="152" y="3070"/>
                  </a:cubicBezTo>
                  <a:cubicBezTo>
                    <a:pt x="99" y="3270"/>
                    <a:pt x="56" y="3537"/>
                    <a:pt x="30" y="3826"/>
                  </a:cubicBezTo>
                  <a:cubicBezTo>
                    <a:pt x="4" y="4115"/>
                    <a:pt x="-7" y="4449"/>
                    <a:pt x="4" y="4760"/>
                  </a:cubicBezTo>
                  <a:cubicBezTo>
                    <a:pt x="14" y="5072"/>
                    <a:pt x="41" y="5383"/>
                    <a:pt x="94" y="5650"/>
                  </a:cubicBezTo>
                  <a:cubicBezTo>
                    <a:pt x="279" y="6607"/>
                    <a:pt x="459" y="7586"/>
                    <a:pt x="638" y="8587"/>
                  </a:cubicBezTo>
                  <a:cubicBezTo>
                    <a:pt x="818" y="9588"/>
                    <a:pt x="993" y="10611"/>
                    <a:pt x="1162" y="11656"/>
                  </a:cubicBezTo>
                  <a:cubicBezTo>
                    <a:pt x="1331" y="12702"/>
                    <a:pt x="1501" y="13770"/>
                    <a:pt x="1665" y="14837"/>
                  </a:cubicBezTo>
                  <a:cubicBezTo>
                    <a:pt x="1829" y="15927"/>
                    <a:pt x="1987" y="17017"/>
                    <a:pt x="2146" y="18130"/>
                  </a:cubicBezTo>
                  <a:lnTo>
                    <a:pt x="10536" y="21600"/>
                  </a:lnTo>
                  <a:lnTo>
                    <a:pt x="19556" y="20910"/>
                  </a:lnTo>
                  <a:cubicBezTo>
                    <a:pt x="19704" y="19954"/>
                    <a:pt x="19853" y="18997"/>
                    <a:pt x="20006" y="18041"/>
                  </a:cubicBezTo>
                  <a:cubicBezTo>
                    <a:pt x="20159" y="17084"/>
                    <a:pt x="20318" y="16150"/>
                    <a:pt x="20477" y="15216"/>
                  </a:cubicBezTo>
                  <a:cubicBezTo>
                    <a:pt x="20641" y="14281"/>
                    <a:pt x="20805" y="13369"/>
                    <a:pt x="20974" y="12457"/>
                  </a:cubicBezTo>
                  <a:cubicBezTo>
                    <a:pt x="21143" y="11545"/>
                    <a:pt x="21318" y="10655"/>
                    <a:pt x="21498" y="9788"/>
                  </a:cubicBezTo>
                  <a:cubicBezTo>
                    <a:pt x="21540" y="9565"/>
                    <a:pt x="21567" y="9343"/>
                    <a:pt x="21582" y="9098"/>
                  </a:cubicBezTo>
                  <a:cubicBezTo>
                    <a:pt x="21593" y="8854"/>
                    <a:pt x="21588" y="8587"/>
                    <a:pt x="21577" y="8364"/>
                  </a:cubicBezTo>
                  <a:close/>
                </a:path>
              </a:pathLst>
            </a:custGeom>
            <a:solidFill>
              <a:srgbClr val="7C4F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53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3" name="Shape"/>
            <p:cNvSpPr/>
            <p:nvPr/>
          </p:nvSpPr>
          <p:spPr>
            <a:xfrm>
              <a:off x="637943" y="1169948"/>
              <a:ext cx="3947648" cy="93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53" y="0"/>
                  </a:moveTo>
                  <a:lnTo>
                    <a:pt x="0" y="1178"/>
                  </a:lnTo>
                  <a:cubicBezTo>
                    <a:pt x="223" y="2815"/>
                    <a:pt x="440" y="4510"/>
                    <a:pt x="650" y="6176"/>
                  </a:cubicBezTo>
                  <a:cubicBezTo>
                    <a:pt x="859" y="7870"/>
                    <a:pt x="1062" y="9565"/>
                    <a:pt x="1259" y="11260"/>
                  </a:cubicBezTo>
                  <a:cubicBezTo>
                    <a:pt x="1455" y="12954"/>
                    <a:pt x="1651" y="14678"/>
                    <a:pt x="1834" y="16372"/>
                  </a:cubicBezTo>
                  <a:cubicBezTo>
                    <a:pt x="2023" y="18096"/>
                    <a:pt x="2199" y="19790"/>
                    <a:pt x="2375" y="21514"/>
                  </a:cubicBezTo>
                  <a:lnTo>
                    <a:pt x="10462" y="21514"/>
                  </a:lnTo>
                  <a:lnTo>
                    <a:pt x="19448" y="21600"/>
                  </a:lnTo>
                  <a:cubicBezTo>
                    <a:pt x="19604" y="20193"/>
                    <a:pt x="19766" y="18756"/>
                    <a:pt x="19929" y="17320"/>
                  </a:cubicBezTo>
                  <a:cubicBezTo>
                    <a:pt x="20098" y="15884"/>
                    <a:pt x="20267" y="14448"/>
                    <a:pt x="20450" y="13012"/>
                  </a:cubicBezTo>
                  <a:cubicBezTo>
                    <a:pt x="20626" y="11576"/>
                    <a:pt x="20815" y="10139"/>
                    <a:pt x="21005" y="8703"/>
                  </a:cubicBezTo>
                  <a:cubicBezTo>
                    <a:pt x="21099" y="7985"/>
                    <a:pt x="21201" y="7267"/>
                    <a:pt x="21295" y="6549"/>
                  </a:cubicBezTo>
                  <a:cubicBezTo>
                    <a:pt x="21390" y="5831"/>
                    <a:pt x="21492" y="5113"/>
                    <a:pt x="21600" y="4423"/>
                  </a:cubicBezTo>
                  <a:lnTo>
                    <a:pt x="13053" y="0"/>
                  </a:lnTo>
                  <a:close/>
                </a:path>
              </a:pathLst>
            </a:custGeom>
            <a:solidFill>
              <a:srgbClr val="601C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53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436" name="Freeform: Shape 50"/>
            <p:cNvGrpSpPr/>
            <p:nvPr/>
          </p:nvGrpSpPr>
          <p:grpSpPr>
            <a:xfrm>
              <a:off x="1159722" y="2141097"/>
              <a:ext cx="3217974" cy="993908"/>
              <a:chOff x="0" y="0"/>
              <a:chExt cx="3217973" cy="993907"/>
            </a:xfrm>
          </p:grpSpPr>
          <p:sp>
            <p:nvSpPr>
              <p:cNvPr id="1434" name="Figura"/>
              <p:cNvSpPr/>
              <p:nvPr/>
            </p:nvSpPr>
            <p:spPr>
              <a:xfrm>
                <a:off x="0" y="0"/>
                <a:ext cx="1382458" cy="926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26" y="207"/>
                    </a:lnTo>
                    <a:lnTo>
                      <a:pt x="21494" y="320"/>
                    </a:lnTo>
                    <a:lnTo>
                      <a:pt x="21526" y="320"/>
                    </a:lnTo>
                    <a:cubicBezTo>
                      <a:pt x="20985" y="2199"/>
                      <a:pt x="20464" y="4050"/>
                      <a:pt x="19960" y="5872"/>
                    </a:cubicBezTo>
                    <a:cubicBezTo>
                      <a:pt x="19458" y="7693"/>
                      <a:pt x="18976" y="9514"/>
                      <a:pt x="18531" y="11279"/>
                    </a:cubicBezTo>
                    <a:cubicBezTo>
                      <a:pt x="18067" y="13043"/>
                      <a:pt x="17642" y="14806"/>
                      <a:pt x="17217" y="16483"/>
                    </a:cubicBezTo>
                    <a:cubicBezTo>
                      <a:pt x="16811" y="18190"/>
                      <a:pt x="16406" y="19838"/>
                      <a:pt x="16038" y="21457"/>
                    </a:cubicBezTo>
                    <a:lnTo>
                      <a:pt x="16025" y="21456"/>
                    </a:lnTo>
                    <a:lnTo>
                      <a:pt x="16001" y="21600"/>
                    </a:lnTo>
                    <a:lnTo>
                      <a:pt x="5236" y="21225"/>
                    </a:lnTo>
                    <a:cubicBezTo>
                      <a:pt x="4870" y="19606"/>
                      <a:pt x="4502" y="17958"/>
                      <a:pt x="4097" y="16252"/>
                    </a:cubicBezTo>
                    <a:cubicBezTo>
                      <a:pt x="3692" y="14546"/>
                      <a:pt x="3284" y="12840"/>
                      <a:pt x="2842" y="11076"/>
                    </a:cubicBezTo>
                    <a:cubicBezTo>
                      <a:pt x="2397" y="9312"/>
                      <a:pt x="1952" y="7549"/>
                      <a:pt x="1468" y="5756"/>
                    </a:cubicBezTo>
                    <a:cubicBezTo>
                      <a:pt x="1006" y="3962"/>
                      <a:pt x="502" y="2141"/>
                      <a:pt x="0" y="319"/>
                    </a:cubicBezTo>
                    <a:lnTo>
                      <a:pt x="39" y="319"/>
                    </a:lnTo>
                    <a:lnTo>
                      <a:pt x="0" y="175"/>
                    </a:lnTo>
                    <a:lnTo>
                      <a:pt x="6705" y="220"/>
                    </a:lnTo>
                    <a:close/>
                  </a:path>
                </a:pathLst>
              </a:custGeom>
              <a:solidFill>
                <a:srgbClr val="16A0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60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35" name="v"/>
              <p:cNvSpPr txBox="1"/>
              <p:nvPr/>
            </p:nvSpPr>
            <p:spPr>
              <a:xfrm rot="10840844">
                <a:off x="1835514" y="15056"/>
                <a:ext cx="1382459" cy="978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60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rPr sz="8000"/>
                  <a:t>v</a:t>
                </a:r>
              </a:p>
            </p:txBody>
          </p:sp>
        </p:grpSp>
        <p:sp>
          <p:nvSpPr>
            <p:cNvPr id="1437" name="Shape"/>
            <p:cNvSpPr/>
            <p:nvPr/>
          </p:nvSpPr>
          <p:spPr>
            <a:xfrm>
              <a:off x="0" y="-1"/>
              <a:ext cx="3599424" cy="100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76" extrusionOk="0">
                  <a:moveTo>
                    <a:pt x="21005" y="3"/>
                  </a:moveTo>
                  <a:cubicBezTo>
                    <a:pt x="21131" y="-24"/>
                    <a:pt x="21242" y="109"/>
                    <a:pt x="21331" y="321"/>
                  </a:cubicBezTo>
                  <a:cubicBezTo>
                    <a:pt x="21420" y="534"/>
                    <a:pt x="21495" y="853"/>
                    <a:pt x="21532" y="1225"/>
                  </a:cubicBezTo>
                  <a:cubicBezTo>
                    <a:pt x="21576" y="1597"/>
                    <a:pt x="21591" y="2022"/>
                    <a:pt x="21576" y="2420"/>
                  </a:cubicBezTo>
                  <a:cubicBezTo>
                    <a:pt x="21561" y="2845"/>
                    <a:pt x="21517" y="3244"/>
                    <a:pt x="21428" y="3616"/>
                  </a:cubicBezTo>
                  <a:cubicBezTo>
                    <a:pt x="21124" y="4944"/>
                    <a:pt x="20827" y="6273"/>
                    <a:pt x="20538" y="7628"/>
                  </a:cubicBezTo>
                  <a:cubicBezTo>
                    <a:pt x="20249" y="8983"/>
                    <a:pt x="19967" y="10364"/>
                    <a:pt x="19693" y="11772"/>
                  </a:cubicBezTo>
                  <a:cubicBezTo>
                    <a:pt x="19418" y="13180"/>
                    <a:pt x="19151" y="14589"/>
                    <a:pt x="18892" y="15997"/>
                  </a:cubicBezTo>
                  <a:cubicBezTo>
                    <a:pt x="18632" y="17431"/>
                    <a:pt x="18380" y="18866"/>
                    <a:pt x="18128" y="20301"/>
                  </a:cubicBezTo>
                  <a:lnTo>
                    <a:pt x="3009" y="21576"/>
                  </a:lnTo>
                  <a:cubicBezTo>
                    <a:pt x="2786" y="20248"/>
                    <a:pt x="2564" y="18946"/>
                    <a:pt x="2334" y="17644"/>
                  </a:cubicBezTo>
                  <a:cubicBezTo>
                    <a:pt x="2104" y="16342"/>
                    <a:pt x="1867" y="15093"/>
                    <a:pt x="1630" y="13845"/>
                  </a:cubicBezTo>
                  <a:cubicBezTo>
                    <a:pt x="1392" y="12596"/>
                    <a:pt x="1148" y="11374"/>
                    <a:pt x="896" y="10178"/>
                  </a:cubicBezTo>
                  <a:cubicBezTo>
                    <a:pt x="644" y="8983"/>
                    <a:pt x="391" y="7814"/>
                    <a:pt x="132" y="6671"/>
                  </a:cubicBezTo>
                  <a:cubicBezTo>
                    <a:pt x="58" y="6352"/>
                    <a:pt x="21" y="5980"/>
                    <a:pt x="6" y="5608"/>
                  </a:cubicBezTo>
                  <a:cubicBezTo>
                    <a:pt x="-9" y="5237"/>
                    <a:pt x="6" y="4838"/>
                    <a:pt x="43" y="4493"/>
                  </a:cubicBezTo>
                  <a:cubicBezTo>
                    <a:pt x="80" y="4147"/>
                    <a:pt x="139" y="3828"/>
                    <a:pt x="213" y="3589"/>
                  </a:cubicBezTo>
                  <a:cubicBezTo>
                    <a:pt x="288" y="3350"/>
                    <a:pt x="384" y="3217"/>
                    <a:pt x="495" y="3191"/>
                  </a:cubicBezTo>
                  <a:lnTo>
                    <a:pt x="10342" y="1623"/>
                  </a:lnTo>
                  <a:lnTo>
                    <a:pt x="21005" y="3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53">
                <a:defRPr sz="88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440" name="Shape"/>
            <p:cNvGrpSpPr/>
            <p:nvPr/>
          </p:nvGrpSpPr>
          <p:grpSpPr>
            <a:xfrm>
              <a:off x="620702" y="1155266"/>
              <a:ext cx="8078728" cy="1978533"/>
              <a:chOff x="0" y="0"/>
              <a:chExt cx="8078726" cy="1978532"/>
            </a:xfrm>
          </p:grpSpPr>
          <p:sp>
            <p:nvSpPr>
              <p:cNvPr id="1438" name="Figura"/>
              <p:cNvSpPr/>
              <p:nvPr/>
            </p:nvSpPr>
            <p:spPr>
              <a:xfrm>
                <a:off x="0" y="0"/>
                <a:ext cx="2385656" cy="925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197" y="1790"/>
                      <a:pt x="20794" y="3610"/>
                      <a:pt x="20413" y="5400"/>
                    </a:cubicBezTo>
                    <a:cubicBezTo>
                      <a:pt x="20032" y="7219"/>
                      <a:pt x="19663" y="9010"/>
                      <a:pt x="19305" y="10829"/>
                    </a:cubicBezTo>
                    <a:cubicBezTo>
                      <a:pt x="18946" y="12648"/>
                      <a:pt x="18599" y="14439"/>
                      <a:pt x="18274" y="16229"/>
                    </a:cubicBezTo>
                    <a:cubicBezTo>
                      <a:pt x="17938" y="18019"/>
                      <a:pt x="17625" y="19810"/>
                      <a:pt x="17311" y="21600"/>
                    </a:cubicBezTo>
                    <a:lnTo>
                      <a:pt x="3930" y="21600"/>
                    </a:lnTo>
                    <a:cubicBezTo>
                      <a:pt x="3639" y="19896"/>
                      <a:pt x="3348" y="18164"/>
                      <a:pt x="3035" y="16431"/>
                    </a:cubicBezTo>
                    <a:cubicBezTo>
                      <a:pt x="2732" y="14698"/>
                      <a:pt x="2407" y="12995"/>
                      <a:pt x="2083" y="11291"/>
                    </a:cubicBezTo>
                    <a:cubicBezTo>
                      <a:pt x="1758" y="9587"/>
                      <a:pt x="1422" y="7883"/>
                      <a:pt x="1075" y="6180"/>
                    </a:cubicBezTo>
                    <a:cubicBezTo>
                      <a:pt x="728" y="4505"/>
                      <a:pt x="370" y="2801"/>
                      <a:pt x="0" y="115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39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72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39" name="E"/>
              <p:cNvSpPr txBox="1"/>
              <p:nvPr/>
            </p:nvSpPr>
            <p:spPr>
              <a:xfrm>
                <a:off x="5693071" y="945384"/>
                <a:ext cx="2385656" cy="1033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72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E</a:t>
                </a:r>
              </a:p>
            </p:txBody>
          </p:sp>
        </p:grpSp>
      </p:grpSp>
      <p:sp>
        <p:nvSpPr>
          <p:cNvPr id="1442" name="A la Subcomisión Mixta de Capacitación y Adiestramiento, la inasistencia de los trabajadores programados a las actividades de capacitación y adiestramiento, que se realicen en el ámbito de su competencia."/>
          <p:cNvSpPr txBox="1"/>
          <p:nvPr/>
        </p:nvSpPr>
        <p:spPr>
          <a:xfrm>
            <a:off x="3975632" y="1728148"/>
            <a:ext cx="377158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A la Subcomisión Mixta de Capacitación y Adiestramiento, la inasistencia de los trabajadores programados a las actividades de capacitación y adiestramiento, que se realicen en el ámbito de su competencia.</a:t>
            </a:r>
          </a:p>
        </p:txBody>
      </p:sp>
      <p:sp>
        <p:nvSpPr>
          <p:cNvPr id="1443" name="Que los programas de capacitación y adiestramiento satisfagan las necesidades detectadas en la operación, y sugerir a la Subcomisión Mixta de Capacitación y Adiestramiento, medidas tendientes a perfeccionarlos."/>
          <p:cNvSpPr txBox="1"/>
          <p:nvPr/>
        </p:nvSpPr>
        <p:spPr>
          <a:xfrm>
            <a:off x="4392240" y="2624270"/>
            <a:ext cx="377158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Que los programas de capacitación y adiestramiento satisfagan las necesidades detectadas en la operación, y sugerir a la Subcomisión Mixta de Capacitación y Adiestramiento, medidas tendientes a perfeccionarlos.</a:t>
            </a:r>
          </a:p>
        </p:txBody>
      </p:sp>
      <p:sp>
        <p:nvSpPr>
          <p:cNvPr id="1444" name="E"/>
          <p:cNvSpPr txBox="1"/>
          <p:nvPr/>
        </p:nvSpPr>
        <p:spPr>
          <a:xfrm rot="21559991">
            <a:off x="1272217" y="3646666"/>
            <a:ext cx="634155" cy="88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algn="ctr" defTabSz="914353">
              <a:defRPr sz="6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7200"/>
              <a:t>E</a:t>
            </a:r>
          </a:p>
        </p:txBody>
      </p:sp>
      <p:sp>
        <p:nvSpPr>
          <p:cNvPr id="1445" name="De que se requiera la autorización de cursos no incluidos en la programación anual, deberá turnarse a la Subcomisión Mixta de Capacitación y Adiestramiento para su análisis, con un mínimo de 60 días de anticipación a su inicio; además de la justificación"/>
          <p:cNvSpPr txBox="1"/>
          <p:nvPr/>
        </p:nvSpPr>
        <p:spPr>
          <a:xfrm>
            <a:off x="4871754" y="3520391"/>
            <a:ext cx="377158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De que se requiera la autorización de cursos no incluidos en la programación anual, deberá turnarse a la Subcomisión Mixta de Capacitación y Adiestramiento para su análisis, con un mínimo de 60 días de anticipación a su inicio; además de la justificación en el que se dé a conocer la necesidad apremiante de la operación o el problema que motivó la programación del curso extemporáneo.</a:t>
            </a:r>
          </a:p>
        </p:txBody>
      </p:sp>
      <p:sp>
        <p:nvSpPr>
          <p:cNvPr id="1446" name="N EL CASO"/>
          <p:cNvSpPr txBox="1"/>
          <p:nvPr/>
        </p:nvSpPr>
        <p:spPr>
          <a:xfrm>
            <a:off x="1785918" y="3857628"/>
            <a:ext cx="1058044" cy="74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algn="r" defTabSz="914353">
              <a:defRPr>
                <a:solidFill>
                  <a:srgbClr val="FFFFFF"/>
                </a:solidFill>
              </a:defRPr>
            </a:lvl1pPr>
          </a:lstStyle>
          <a:p>
            <a:r>
              <a:t>N EL CASO </a:t>
            </a:r>
          </a:p>
        </p:txBody>
      </p:sp>
      <p:sp>
        <p:nvSpPr>
          <p:cNvPr id="1447" name="A"/>
          <p:cNvSpPr txBox="1"/>
          <p:nvPr/>
        </p:nvSpPr>
        <p:spPr>
          <a:xfrm rot="180000">
            <a:off x="1511218" y="4991572"/>
            <a:ext cx="335088" cy="431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algn="r" defTabSz="914353">
              <a:defRPr sz="2000">
                <a:solidFill>
                  <a:srgbClr val="FFFFFF"/>
                </a:solidFill>
              </a:defRPr>
            </a:lvl1pPr>
          </a:lstStyle>
          <a:p>
            <a:r>
              <a:rPr sz="2400"/>
              <a:t>A</a:t>
            </a:r>
          </a:p>
        </p:txBody>
      </p:sp>
      <p:sp>
        <p:nvSpPr>
          <p:cNvPr id="1448" name="L"/>
          <p:cNvSpPr txBox="1"/>
          <p:nvPr/>
        </p:nvSpPr>
        <p:spPr>
          <a:xfrm rot="180000">
            <a:off x="1082601" y="4604013"/>
            <a:ext cx="511076" cy="901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algn="ctr" defTabSz="914353">
              <a:defRPr sz="6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7200"/>
              <a:t>L</a:t>
            </a:r>
          </a:p>
        </p:txBody>
      </p:sp>
      <p:sp>
        <p:nvSpPr>
          <p:cNvPr id="1449" name="Subcomisión Mixta de Capacitación y Adiestramiento, con 45 días de anticipación a la fecha de inicio del curso solicitado, enviará a la Representación Ejecutiva de la Comisión Nacional Mixta de Capacitación y Adiestramiento, los documentos mencionados en"/>
          <p:cNvSpPr txBox="1"/>
          <p:nvPr/>
        </p:nvSpPr>
        <p:spPr>
          <a:xfrm>
            <a:off x="5541640" y="4655238"/>
            <a:ext cx="320404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Subcomisión Mixta de Capacitación y Adiestramiento, con 45 días de anticipación a la fecha de inicio del curso solicitado, enviará a la Representación Ejecutiva de la Comisión Nacional Mixta de Capacitación y Adiestramiento, los documentos mencionados en el párrafo anterior para su análisis y en su caso, la autorización respectiva.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38" name="37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40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2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3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39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5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56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22592" y="748009"/>
            <a:ext cx="5046783" cy="57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8" name="QUÓRUM"/>
          <p:cNvSpPr txBox="1"/>
          <p:nvPr/>
        </p:nvSpPr>
        <p:spPr>
          <a:xfrm>
            <a:off x="2214546" y="697254"/>
            <a:ext cx="4334410" cy="5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8850" tIns="108850" rIns="108850" bIns="108850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FUNCIONES </a:t>
            </a:r>
          </a:p>
        </p:txBody>
      </p:sp>
      <p:grpSp>
        <p:nvGrpSpPr>
          <p:cNvPr id="1485" name="Group 4"/>
          <p:cNvGrpSpPr/>
          <p:nvPr/>
        </p:nvGrpSpPr>
        <p:grpSpPr>
          <a:xfrm>
            <a:off x="373042" y="1146472"/>
            <a:ext cx="5046782" cy="4069465"/>
            <a:chOff x="0" y="0"/>
            <a:chExt cx="5046781" cy="4069463"/>
          </a:xfrm>
        </p:grpSpPr>
        <p:grpSp>
          <p:nvGrpSpPr>
            <p:cNvPr id="1461" name="Shape"/>
            <p:cNvGrpSpPr/>
            <p:nvPr/>
          </p:nvGrpSpPr>
          <p:grpSpPr>
            <a:xfrm>
              <a:off x="1422295" y="3018241"/>
              <a:ext cx="2332474" cy="1045040"/>
              <a:chOff x="0" y="0"/>
              <a:chExt cx="2332473" cy="1045039"/>
            </a:xfrm>
          </p:grpSpPr>
          <p:sp>
            <p:nvSpPr>
              <p:cNvPr id="1459" name="Figura"/>
              <p:cNvSpPr/>
              <p:nvPr/>
            </p:nvSpPr>
            <p:spPr>
              <a:xfrm>
                <a:off x="-1" y="-1"/>
                <a:ext cx="2332475" cy="1045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24" y="0"/>
                    </a:moveTo>
                    <a:lnTo>
                      <a:pt x="0" y="4473"/>
                    </a:lnTo>
                    <a:cubicBezTo>
                      <a:pt x="229" y="6007"/>
                      <a:pt x="435" y="7515"/>
                      <a:pt x="630" y="8947"/>
                    </a:cubicBezTo>
                    <a:cubicBezTo>
                      <a:pt x="825" y="10378"/>
                      <a:pt x="1008" y="11759"/>
                      <a:pt x="1180" y="13062"/>
                    </a:cubicBezTo>
                    <a:cubicBezTo>
                      <a:pt x="1351" y="14366"/>
                      <a:pt x="1500" y="15618"/>
                      <a:pt x="1649" y="16769"/>
                    </a:cubicBezTo>
                    <a:cubicBezTo>
                      <a:pt x="1787" y="17919"/>
                      <a:pt x="1924" y="19018"/>
                      <a:pt x="2039" y="20015"/>
                    </a:cubicBezTo>
                    <a:cubicBezTo>
                      <a:pt x="2073" y="20271"/>
                      <a:pt x="2107" y="20475"/>
                      <a:pt x="2165" y="20680"/>
                    </a:cubicBezTo>
                    <a:cubicBezTo>
                      <a:pt x="2222" y="20859"/>
                      <a:pt x="2279" y="21038"/>
                      <a:pt x="2348" y="21165"/>
                    </a:cubicBezTo>
                    <a:cubicBezTo>
                      <a:pt x="2417" y="21293"/>
                      <a:pt x="2497" y="21396"/>
                      <a:pt x="2577" y="21472"/>
                    </a:cubicBezTo>
                    <a:cubicBezTo>
                      <a:pt x="2657" y="21549"/>
                      <a:pt x="2737" y="21574"/>
                      <a:pt x="2829" y="21600"/>
                    </a:cubicBezTo>
                    <a:cubicBezTo>
                      <a:pt x="2909" y="21600"/>
                      <a:pt x="2978" y="21574"/>
                      <a:pt x="3058" y="21549"/>
                    </a:cubicBezTo>
                    <a:cubicBezTo>
                      <a:pt x="3046" y="21549"/>
                      <a:pt x="3035" y="21574"/>
                      <a:pt x="3024" y="21574"/>
                    </a:cubicBezTo>
                    <a:lnTo>
                      <a:pt x="19367" y="13727"/>
                    </a:lnTo>
                    <a:cubicBezTo>
                      <a:pt x="19424" y="13701"/>
                      <a:pt x="19481" y="13650"/>
                      <a:pt x="19527" y="13599"/>
                    </a:cubicBezTo>
                    <a:cubicBezTo>
                      <a:pt x="19573" y="13548"/>
                      <a:pt x="19630" y="13471"/>
                      <a:pt x="19664" y="13369"/>
                    </a:cubicBezTo>
                    <a:cubicBezTo>
                      <a:pt x="19699" y="13267"/>
                      <a:pt x="19745" y="13164"/>
                      <a:pt x="19779" y="13037"/>
                    </a:cubicBezTo>
                    <a:cubicBezTo>
                      <a:pt x="19813" y="12909"/>
                      <a:pt x="19836" y="12781"/>
                      <a:pt x="19859" y="12602"/>
                    </a:cubicBezTo>
                    <a:cubicBezTo>
                      <a:pt x="19962" y="11810"/>
                      <a:pt x="20065" y="10966"/>
                      <a:pt x="20191" y="10046"/>
                    </a:cubicBezTo>
                    <a:cubicBezTo>
                      <a:pt x="20317" y="9126"/>
                      <a:pt x="20443" y="8154"/>
                      <a:pt x="20592" y="7106"/>
                    </a:cubicBezTo>
                    <a:cubicBezTo>
                      <a:pt x="20741" y="6058"/>
                      <a:pt x="20890" y="4959"/>
                      <a:pt x="21062" y="3834"/>
                    </a:cubicBezTo>
                    <a:cubicBezTo>
                      <a:pt x="21142" y="3272"/>
                      <a:pt x="21234" y="2684"/>
                      <a:pt x="21325" y="2071"/>
                    </a:cubicBezTo>
                    <a:cubicBezTo>
                      <a:pt x="21417" y="1483"/>
                      <a:pt x="21508" y="869"/>
                      <a:pt x="21600" y="256"/>
                    </a:cubicBezTo>
                    <a:lnTo>
                      <a:pt x="16824" y="0"/>
                    </a:lnTo>
                    <a:close/>
                  </a:path>
                </a:pathLst>
              </a:custGeom>
              <a:solidFill>
                <a:srgbClr val="1440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0" name="ERIFICAR"/>
              <p:cNvSpPr txBox="1"/>
              <p:nvPr/>
            </p:nvSpPr>
            <p:spPr>
              <a:xfrm>
                <a:off x="-1" y="357655"/>
                <a:ext cx="1898116" cy="329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ERIFICAR</a:t>
                </a:r>
              </a:p>
            </p:txBody>
          </p:sp>
        </p:grpSp>
        <p:grpSp>
          <p:nvGrpSpPr>
            <p:cNvPr id="1464" name="Shape"/>
            <p:cNvGrpSpPr/>
            <p:nvPr/>
          </p:nvGrpSpPr>
          <p:grpSpPr>
            <a:xfrm>
              <a:off x="1422295" y="3240852"/>
              <a:ext cx="613425" cy="828612"/>
              <a:chOff x="0" y="0"/>
              <a:chExt cx="613423" cy="828611"/>
            </a:xfrm>
          </p:grpSpPr>
          <p:sp>
            <p:nvSpPr>
              <p:cNvPr id="1462" name="Figura"/>
              <p:cNvSpPr/>
              <p:nvPr/>
            </p:nvSpPr>
            <p:spPr>
              <a:xfrm>
                <a:off x="-1" y="-1"/>
                <a:ext cx="613425" cy="8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1"/>
                    </a:moveTo>
                    <a:cubicBezTo>
                      <a:pt x="20729" y="2386"/>
                      <a:pt x="19902" y="4256"/>
                      <a:pt x="19161" y="6061"/>
                    </a:cubicBezTo>
                    <a:cubicBezTo>
                      <a:pt x="18377" y="7866"/>
                      <a:pt x="17681" y="9575"/>
                      <a:pt x="17027" y="11187"/>
                    </a:cubicBezTo>
                    <a:cubicBezTo>
                      <a:pt x="16374" y="12831"/>
                      <a:pt x="15765" y="14346"/>
                      <a:pt x="15242" y="15797"/>
                    </a:cubicBezTo>
                    <a:cubicBezTo>
                      <a:pt x="14676" y="17248"/>
                      <a:pt x="14197" y="18570"/>
                      <a:pt x="13761" y="19827"/>
                    </a:cubicBezTo>
                    <a:cubicBezTo>
                      <a:pt x="13631" y="20149"/>
                      <a:pt x="13500" y="20407"/>
                      <a:pt x="13282" y="20633"/>
                    </a:cubicBezTo>
                    <a:cubicBezTo>
                      <a:pt x="13065" y="20859"/>
                      <a:pt x="12847" y="21052"/>
                      <a:pt x="12585" y="21181"/>
                    </a:cubicBezTo>
                    <a:cubicBezTo>
                      <a:pt x="12324" y="21342"/>
                      <a:pt x="12019" y="21439"/>
                      <a:pt x="11714" y="21503"/>
                    </a:cubicBezTo>
                    <a:cubicBezTo>
                      <a:pt x="11410" y="21568"/>
                      <a:pt x="11105" y="21600"/>
                      <a:pt x="10756" y="21600"/>
                    </a:cubicBezTo>
                    <a:cubicBezTo>
                      <a:pt x="10452" y="21600"/>
                      <a:pt x="10103" y="21536"/>
                      <a:pt x="9798" y="21439"/>
                    </a:cubicBezTo>
                    <a:cubicBezTo>
                      <a:pt x="9494" y="21342"/>
                      <a:pt x="9189" y="21213"/>
                      <a:pt x="8927" y="21052"/>
                    </a:cubicBezTo>
                    <a:cubicBezTo>
                      <a:pt x="8666" y="20891"/>
                      <a:pt x="8405" y="20697"/>
                      <a:pt x="8231" y="20439"/>
                    </a:cubicBezTo>
                    <a:cubicBezTo>
                      <a:pt x="8013" y="20214"/>
                      <a:pt x="7882" y="19924"/>
                      <a:pt x="7752" y="19601"/>
                    </a:cubicBezTo>
                    <a:cubicBezTo>
                      <a:pt x="7316" y="18344"/>
                      <a:pt x="6837" y="16990"/>
                      <a:pt x="6271" y="15507"/>
                    </a:cubicBezTo>
                    <a:cubicBezTo>
                      <a:pt x="5748" y="14056"/>
                      <a:pt x="5139" y="12476"/>
                      <a:pt x="4485" y="10832"/>
                    </a:cubicBezTo>
                    <a:cubicBezTo>
                      <a:pt x="3832" y="9188"/>
                      <a:pt x="3135" y="7447"/>
                      <a:pt x="2395" y="5642"/>
                    </a:cubicBezTo>
                    <a:cubicBezTo>
                      <a:pt x="1655" y="3836"/>
                      <a:pt x="871" y="1934"/>
                      <a:pt x="0" y="0"/>
                    </a:cubicBezTo>
                    <a:lnTo>
                      <a:pt x="21600" y="451"/>
                    </a:lnTo>
                    <a:close/>
                  </a:path>
                </a:pathLst>
              </a:custGeom>
              <a:solidFill>
                <a:srgbClr val="2980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defTabSz="914353">
                  <a:defRPr sz="3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63" name="V"/>
              <p:cNvSpPr txBox="1"/>
              <p:nvPr/>
            </p:nvSpPr>
            <p:spPr>
              <a:xfrm>
                <a:off x="-1" y="-1"/>
                <a:ext cx="613425" cy="54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>
                <a:lvl1pPr algn="ctr" defTabSz="914353">
                  <a:defRPr sz="3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V</a:t>
                </a:r>
              </a:p>
            </p:txBody>
          </p:sp>
        </p:grpSp>
        <p:grpSp>
          <p:nvGrpSpPr>
            <p:cNvPr id="1467" name="Shape"/>
            <p:cNvGrpSpPr/>
            <p:nvPr/>
          </p:nvGrpSpPr>
          <p:grpSpPr>
            <a:xfrm>
              <a:off x="1038910" y="2214366"/>
              <a:ext cx="3028757" cy="928786"/>
              <a:chOff x="0" y="0"/>
              <a:chExt cx="3028756" cy="928785"/>
            </a:xfrm>
          </p:grpSpPr>
          <p:sp>
            <p:nvSpPr>
              <p:cNvPr id="1465" name="Figura"/>
              <p:cNvSpPr/>
              <p:nvPr/>
            </p:nvSpPr>
            <p:spPr>
              <a:xfrm>
                <a:off x="-1" y="0"/>
                <a:ext cx="3028758" cy="928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89" y="0"/>
                    </a:moveTo>
                    <a:lnTo>
                      <a:pt x="0" y="431"/>
                    </a:lnTo>
                    <a:cubicBezTo>
                      <a:pt x="229" y="2243"/>
                      <a:pt x="459" y="4055"/>
                      <a:pt x="670" y="5839"/>
                    </a:cubicBezTo>
                    <a:cubicBezTo>
                      <a:pt x="891" y="7622"/>
                      <a:pt x="1094" y="9376"/>
                      <a:pt x="1297" y="11131"/>
                    </a:cubicBezTo>
                    <a:cubicBezTo>
                      <a:pt x="1499" y="12885"/>
                      <a:pt x="1685" y="14582"/>
                      <a:pt x="1870" y="16279"/>
                    </a:cubicBezTo>
                    <a:cubicBezTo>
                      <a:pt x="2055" y="17976"/>
                      <a:pt x="2223" y="19615"/>
                      <a:pt x="2390" y="21226"/>
                    </a:cubicBezTo>
                    <a:lnTo>
                      <a:pt x="7321" y="21600"/>
                    </a:lnTo>
                    <a:lnTo>
                      <a:pt x="19518" y="16969"/>
                    </a:lnTo>
                    <a:cubicBezTo>
                      <a:pt x="19660" y="15675"/>
                      <a:pt x="19810" y="14352"/>
                      <a:pt x="19968" y="12972"/>
                    </a:cubicBezTo>
                    <a:cubicBezTo>
                      <a:pt x="20127" y="11620"/>
                      <a:pt x="20295" y="10210"/>
                      <a:pt x="20462" y="8801"/>
                    </a:cubicBezTo>
                    <a:cubicBezTo>
                      <a:pt x="20639" y="7392"/>
                      <a:pt x="20815" y="5954"/>
                      <a:pt x="21009" y="4487"/>
                    </a:cubicBezTo>
                    <a:cubicBezTo>
                      <a:pt x="21203" y="3020"/>
                      <a:pt x="21397" y="1553"/>
                      <a:pt x="21600" y="58"/>
                    </a:cubicBezTo>
                    <a:lnTo>
                      <a:pt x="13389" y="0"/>
                    </a:lnTo>
                    <a:close/>
                  </a:path>
                </a:pathLst>
              </a:custGeom>
              <a:solidFill>
                <a:srgbClr val="0B5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6" name="ROMOVER"/>
              <p:cNvSpPr txBox="1"/>
              <p:nvPr/>
            </p:nvSpPr>
            <p:spPr>
              <a:xfrm>
                <a:off x="-1" y="299528"/>
                <a:ext cx="2517871" cy="329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ROMOVER</a:t>
                </a:r>
              </a:p>
            </p:txBody>
          </p:sp>
        </p:grpSp>
        <p:grpSp>
          <p:nvGrpSpPr>
            <p:cNvPr id="1470" name="Shape"/>
            <p:cNvGrpSpPr/>
            <p:nvPr/>
          </p:nvGrpSpPr>
          <p:grpSpPr>
            <a:xfrm>
              <a:off x="-1" y="124292"/>
              <a:ext cx="5046783" cy="1200866"/>
              <a:chOff x="0" y="0"/>
              <a:chExt cx="5046781" cy="1200865"/>
            </a:xfrm>
          </p:grpSpPr>
          <p:sp>
            <p:nvSpPr>
              <p:cNvPr id="1468" name="Figura"/>
              <p:cNvSpPr/>
              <p:nvPr/>
            </p:nvSpPr>
            <p:spPr>
              <a:xfrm>
                <a:off x="-1" y="0"/>
                <a:ext cx="5046783" cy="120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21577" y="8364"/>
                    </a:moveTo>
                    <a:cubicBezTo>
                      <a:pt x="21561" y="8142"/>
                      <a:pt x="21535" y="7919"/>
                      <a:pt x="21492" y="7764"/>
                    </a:cubicBezTo>
                    <a:cubicBezTo>
                      <a:pt x="21455" y="7586"/>
                      <a:pt x="21408" y="7474"/>
                      <a:pt x="21350" y="7408"/>
                    </a:cubicBezTo>
                    <a:cubicBezTo>
                      <a:pt x="19271" y="4961"/>
                      <a:pt x="17186" y="2514"/>
                      <a:pt x="15107" y="67"/>
                    </a:cubicBezTo>
                    <a:cubicBezTo>
                      <a:pt x="15107" y="67"/>
                      <a:pt x="15107" y="67"/>
                      <a:pt x="15107" y="67"/>
                    </a:cubicBezTo>
                    <a:cubicBezTo>
                      <a:pt x="15070" y="22"/>
                      <a:pt x="15028" y="0"/>
                      <a:pt x="14980" y="0"/>
                    </a:cubicBezTo>
                    <a:lnTo>
                      <a:pt x="7378" y="1424"/>
                    </a:lnTo>
                    <a:lnTo>
                      <a:pt x="353" y="2736"/>
                    </a:lnTo>
                    <a:cubicBezTo>
                      <a:pt x="273" y="2758"/>
                      <a:pt x="210" y="2870"/>
                      <a:pt x="152" y="3070"/>
                    </a:cubicBezTo>
                    <a:cubicBezTo>
                      <a:pt x="99" y="3270"/>
                      <a:pt x="56" y="3537"/>
                      <a:pt x="30" y="3826"/>
                    </a:cubicBezTo>
                    <a:cubicBezTo>
                      <a:pt x="4" y="4115"/>
                      <a:pt x="-7" y="4449"/>
                      <a:pt x="4" y="4760"/>
                    </a:cubicBezTo>
                    <a:cubicBezTo>
                      <a:pt x="14" y="5072"/>
                      <a:pt x="41" y="5383"/>
                      <a:pt x="94" y="5650"/>
                    </a:cubicBezTo>
                    <a:cubicBezTo>
                      <a:pt x="279" y="6607"/>
                      <a:pt x="459" y="7586"/>
                      <a:pt x="638" y="8587"/>
                    </a:cubicBezTo>
                    <a:cubicBezTo>
                      <a:pt x="818" y="9588"/>
                      <a:pt x="993" y="10611"/>
                      <a:pt x="1162" y="11656"/>
                    </a:cubicBezTo>
                    <a:cubicBezTo>
                      <a:pt x="1331" y="12702"/>
                      <a:pt x="1501" y="13770"/>
                      <a:pt x="1665" y="14837"/>
                    </a:cubicBezTo>
                    <a:cubicBezTo>
                      <a:pt x="1829" y="15927"/>
                      <a:pt x="1987" y="17017"/>
                      <a:pt x="2146" y="18130"/>
                    </a:cubicBezTo>
                    <a:lnTo>
                      <a:pt x="10536" y="21600"/>
                    </a:lnTo>
                    <a:lnTo>
                      <a:pt x="19556" y="20910"/>
                    </a:lnTo>
                    <a:cubicBezTo>
                      <a:pt x="19704" y="19954"/>
                      <a:pt x="19853" y="18997"/>
                      <a:pt x="20006" y="18041"/>
                    </a:cubicBezTo>
                    <a:cubicBezTo>
                      <a:pt x="20159" y="17084"/>
                      <a:pt x="20318" y="16150"/>
                      <a:pt x="20477" y="15216"/>
                    </a:cubicBezTo>
                    <a:cubicBezTo>
                      <a:pt x="20641" y="14281"/>
                      <a:pt x="20805" y="13369"/>
                      <a:pt x="20974" y="12457"/>
                    </a:cubicBezTo>
                    <a:cubicBezTo>
                      <a:pt x="21143" y="11545"/>
                      <a:pt x="21318" y="10655"/>
                      <a:pt x="21498" y="9788"/>
                    </a:cubicBezTo>
                    <a:cubicBezTo>
                      <a:pt x="21540" y="9565"/>
                      <a:pt x="21567" y="9343"/>
                      <a:pt x="21582" y="9098"/>
                    </a:cubicBezTo>
                    <a:cubicBezTo>
                      <a:pt x="21593" y="8854"/>
                      <a:pt x="21588" y="8587"/>
                      <a:pt x="21577" y="8364"/>
                    </a:cubicBezTo>
                    <a:close/>
                  </a:path>
                </a:pathLst>
              </a:custGeom>
              <a:solidFill>
                <a:srgbClr val="7C4F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9" name="ROCURAR"/>
              <p:cNvSpPr txBox="1"/>
              <p:nvPr/>
            </p:nvSpPr>
            <p:spPr>
              <a:xfrm>
                <a:off x="56" y="435568"/>
                <a:ext cx="4612563" cy="329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ROCURAR</a:t>
                </a:r>
              </a:p>
            </p:txBody>
          </p:sp>
        </p:grpSp>
        <p:grpSp>
          <p:nvGrpSpPr>
            <p:cNvPr id="1473" name="Shape"/>
            <p:cNvGrpSpPr/>
            <p:nvPr/>
          </p:nvGrpSpPr>
          <p:grpSpPr>
            <a:xfrm>
              <a:off x="568951" y="1187880"/>
              <a:ext cx="3947649" cy="930023"/>
              <a:chOff x="0" y="0"/>
              <a:chExt cx="3947647" cy="930022"/>
            </a:xfrm>
          </p:grpSpPr>
          <p:sp>
            <p:nvSpPr>
              <p:cNvPr id="1471" name="Figura"/>
              <p:cNvSpPr/>
              <p:nvPr/>
            </p:nvSpPr>
            <p:spPr>
              <a:xfrm>
                <a:off x="-1" y="0"/>
                <a:ext cx="3947649" cy="930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53" y="0"/>
                    </a:moveTo>
                    <a:lnTo>
                      <a:pt x="0" y="1178"/>
                    </a:lnTo>
                    <a:cubicBezTo>
                      <a:pt x="223" y="2815"/>
                      <a:pt x="440" y="4510"/>
                      <a:pt x="650" y="6176"/>
                    </a:cubicBezTo>
                    <a:cubicBezTo>
                      <a:pt x="859" y="7870"/>
                      <a:pt x="1062" y="9565"/>
                      <a:pt x="1259" y="11260"/>
                    </a:cubicBezTo>
                    <a:cubicBezTo>
                      <a:pt x="1455" y="12954"/>
                      <a:pt x="1651" y="14678"/>
                      <a:pt x="1834" y="16372"/>
                    </a:cubicBezTo>
                    <a:cubicBezTo>
                      <a:pt x="2023" y="18096"/>
                      <a:pt x="2199" y="19790"/>
                      <a:pt x="2375" y="21514"/>
                    </a:cubicBezTo>
                    <a:lnTo>
                      <a:pt x="10462" y="21514"/>
                    </a:lnTo>
                    <a:lnTo>
                      <a:pt x="19448" y="21600"/>
                    </a:lnTo>
                    <a:cubicBezTo>
                      <a:pt x="19604" y="20193"/>
                      <a:pt x="19766" y="18756"/>
                      <a:pt x="19929" y="17320"/>
                    </a:cubicBezTo>
                    <a:cubicBezTo>
                      <a:pt x="20098" y="15884"/>
                      <a:pt x="20267" y="14448"/>
                      <a:pt x="20450" y="13012"/>
                    </a:cubicBezTo>
                    <a:cubicBezTo>
                      <a:pt x="20626" y="11576"/>
                      <a:pt x="20815" y="10139"/>
                      <a:pt x="21005" y="8703"/>
                    </a:cubicBezTo>
                    <a:cubicBezTo>
                      <a:pt x="21099" y="7985"/>
                      <a:pt x="21201" y="7267"/>
                      <a:pt x="21295" y="6549"/>
                    </a:cubicBezTo>
                    <a:cubicBezTo>
                      <a:pt x="21390" y="5831"/>
                      <a:pt x="21492" y="5113"/>
                      <a:pt x="21600" y="4423"/>
                    </a:cubicBezTo>
                    <a:lnTo>
                      <a:pt x="13053" y="0"/>
                    </a:lnTo>
                    <a:close/>
                  </a:path>
                </a:pathLst>
              </a:custGeom>
              <a:solidFill>
                <a:srgbClr val="601C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defTabSz="914353"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72" name="DENTIFICAR"/>
              <p:cNvSpPr txBox="1"/>
              <p:nvPr/>
            </p:nvSpPr>
            <p:spPr>
              <a:xfrm>
                <a:off x="1949384" y="300147"/>
                <a:ext cx="1572126" cy="329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r" defTabSz="914353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   DENTIFICAR</a:t>
                </a:r>
              </a:p>
            </p:txBody>
          </p:sp>
        </p:grpSp>
        <p:sp>
          <p:nvSpPr>
            <p:cNvPr id="1474" name="Freeform: Shape 35"/>
            <p:cNvSpPr/>
            <p:nvPr/>
          </p:nvSpPr>
          <p:spPr>
            <a:xfrm>
              <a:off x="0" y="124292"/>
              <a:ext cx="3599521" cy="109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20997" y="0"/>
                  </a:moveTo>
                  <a:cubicBezTo>
                    <a:pt x="21064" y="0"/>
                    <a:pt x="21123" y="24"/>
                    <a:pt x="21175" y="73"/>
                  </a:cubicBezTo>
                  <a:lnTo>
                    <a:pt x="21369" y="251"/>
                  </a:lnTo>
                  <a:lnTo>
                    <a:pt x="21451" y="499"/>
                  </a:lnTo>
                  <a:cubicBezTo>
                    <a:pt x="21486" y="639"/>
                    <a:pt x="21514" y="798"/>
                    <a:pt x="21532" y="969"/>
                  </a:cubicBezTo>
                  <a:cubicBezTo>
                    <a:pt x="21576" y="1310"/>
                    <a:pt x="21591" y="1701"/>
                    <a:pt x="21576" y="2066"/>
                  </a:cubicBezTo>
                  <a:cubicBezTo>
                    <a:pt x="21561" y="2456"/>
                    <a:pt x="21517" y="2823"/>
                    <a:pt x="21428" y="3164"/>
                  </a:cubicBezTo>
                  <a:cubicBezTo>
                    <a:pt x="21124" y="4384"/>
                    <a:pt x="20827" y="5604"/>
                    <a:pt x="20538" y="6848"/>
                  </a:cubicBezTo>
                  <a:cubicBezTo>
                    <a:pt x="20249" y="8093"/>
                    <a:pt x="19967" y="9361"/>
                    <a:pt x="19693" y="10654"/>
                  </a:cubicBezTo>
                  <a:cubicBezTo>
                    <a:pt x="19418" y="11947"/>
                    <a:pt x="19151" y="13240"/>
                    <a:pt x="18892" y="14533"/>
                  </a:cubicBezTo>
                  <a:cubicBezTo>
                    <a:pt x="18632" y="15850"/>
                    <a:pt x="18380" y="17168"/>
                    <a:pt x="18128" y="18486"/>
                  </a:cubicBezTo>
                  <a:lnTo>
                    <a:pt x="17715" y="20824"/>
                  </a:lnTo>
                  <a:lnTo>
                    <a:pt x="17693" y="20952"/>
                  </a:lnTo>
                  <a:lnTo>
                    <a:pt x="8411" y="21600"/>
                  </a:lnTo>
                  <a:lnTo>
                    <a:pt x="3009" y="19854"/>
                  </a:lnTo>
                  <a:cubicBezTo>
                    <a:pt x="2786" y="18635"/>
                    <a:pt x="2564" y="17442"/>
                    <a:pt x="2334" y="16248"/>
                  </a:cubicBezTo>
                  <a:cubicBezTo>
                    <a:pt x="2105" y="15080"/>
                    <a:pt x="1866" y="13910"/>
                    <a:pt x="1629" y="12765"/>
                  </a:cubicBezTo>
                  <a:cubicBezTo>
                    <a:pt x="1393" y="11620"/>
                    <a:pt x="1147" y="10500"/>
                    <a:pt x="895" y="9404"/>
                  </a:cubicBezTo>
                  <a:cubicBezTo>
                    <a:pt x="644" y="8307"/>
                    <a:pt x="392" y="7235"/>
                    <a:pt x="133" y="6187"/>
                  </a:cubicBezTo>
                  <a:cubicBezTo>
                    <a:pt x="58" y="5895"/>
                    <a:pt x="20" y="5554"/>
                    <a:pt x="6" y="5213"/>
                  </a:cubicBezTo>
                  <a:cubicBezTo>
                    <a:pt x="-9" y="4872"/>
                    <a:pt x="6" y="4506"/>
                    <a:pt x="43" y="4190"/>
                  </a:cubicBezTo>
                  <a:cubicBezTo>
                    <a:pt x="79" y="3873"/>
                    <a:pt x="140" y="3581"/>
                    <a:pt x="214" y="3362"/>
                  </a:cubicBezTo>
                  <a:cubicBezTo>
                    <a:pt x="295" y="3143"/>
                    <a:pt x="383" y="3020"/>
                    <a:pt x="496" y="2996"/>
                  </a:cubicBezTo>
                  <a:lnTo>
                    <a:pt x="10342" y="1559"/>
                  </a:lnTo>
                  <a:lnTo>
                    <a:pt x="20997" y="0"/>
                  </a:lnTo>
                  <a:close/>
                </a:path>
              </a:pathLst>
            </a:custGeom>
            <a:solidFill>
              <a:srgbClr val="7C4F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53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5" name="Freeform: Shape 29"/>
            <p:cNvSpPr/>
            <p:nvPr/>
          </p:nvSpPr>
          <p:spPr>
            <a:xfrm>
              <a:off x="568952" y="1220871"/>
              <a:ext cx="2308607" cy="89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17722" y="2522"/>
                  </a:lnTo>
                  <a:lnTo>
                    <a:pt x="21600" y="2339"/>
                  </a:lnTo>
                  <a:lnTo>
                    <a:pt x="21094" y="4648"/>
                  </a:lnTo>
                  <a:cubicBezTo>
                    <a:pt x="20701" y="6535"/>
                    <a:pt x="20319" y="8392"/>
                    <a:pt x="19949" y="10278"/>
                  </a:cubicBezTo>
                  <a:cubicBezTo>
                    <a:pt x="19578" y="12165"/>
                    <a:pt x="19220" y="14022"/>
                    <a:pt x="18884" y="15879"/>
                  </a:cubicBezTo>
                  <a:cubicBezTo>
                    <a:pt x="18537" y="17735"/>
                    <a:pt x="18213" y="19593"/>
                    <a:pt x="17889" y="21449"/>
                  </a:cubicBezTo>
                  <a:lnTo>
                    <a:pt x="17857" y="21600"/>
                  </a:lnTo>
                  <a:lnTo>
                    <a:pt x="4061" y="21600"/>
                  </a:lnTo>
                  <a:cubicBezTo>
                    <a:pt x="3760" y="19805"/>
                    <a:pt x="3459" y="18042"/>
                    <a:pt x="3136" y="16247"/>
                  </a:cubicBezTo>
                  <a:cubicBezTo>
                    <a:pt x="2823" y="14483"/>
                    <a:pt x="2488" y="12688"/>
                    <a:pt x="2153" y="10925"/>
                  </a:cubicBezTo>
                  <a:cubicBezTo>
                    <a:pt x="1816" y="9160"/>
                    <a:pt x="1469" y="7396"/>
                    <a:pt x="1111" y="5632"/>
                  </a:cubicBezTo>
                  <a:cubicBezTo>
                    <a:pt x="752" y="3898"/>
                    <a:pt x="381" y="2133"/>
                    <a:pt x="0" y="429"/>
                  </a:cubicBezTo>
                  <a:lnTo>
                    <a:pt x="7802" y="0"/>
                  </a:lnTo>
                  <a:close/>
                </a:path>
              </a:pathLst>
            </a:custGeom>
            <a:solidFill>
              <a:srgbClr val="7C4F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353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478" name="Freeform: Shape 50"/>
            <p:cNvGrpSpPr/>
            <p:nvPr/>
          </p:nvGrpSpPr>
          <p:grpSpPr>
            <a:xfrm>
              <a:off x="1038909" y="2219252"/>
              <a:ext cx="1382458" cy="923843"/>
              <a:chOff x="0" y="0"/>
              <a:chExt cx="1382457" cy="923842"/>
            </a:xfrm>
          </p:grpSpPr>
          <p:sp>
            <p:nvSpPr>
              <p:cNvPr id="1476" name="Figura"/>
              <p:cNvSpPr/>
              <p:nvPr/>
            </p:nvSpPr>
            <p:spPr>
              <a:xfrm>
                <a:off x="-1" y="-1"/>
                <a:ext cx="1382459" cy="923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26" y="207"/>
                    </a:lnTo>
                    <a:lnTo>
                      <a:pt x="21494" y="320"/>
                    </a:lnTo>
                    <a:lnTo>
                      <a:pt x="21526" y="320"/>
                    </a:lnTo>
                    <a:cubicBezTo>
                      <a:pt x="20985" y="2199"/>
                      <a:pt x="20464" y="4050"/>
                      <a:pt x="19960" y="5872"/>
                    </a:cubicBezTo>
                    <a:cubicBezTo>
                      <a:pt x="19458" y="7693"/>
                      <a:pt x="18976" y="9514"/>
                      <a:pt x="18531" y="11279"/>
                    </a:cubicBezTo>
                    <a:cubicBezTo>
                      <a:pt x="18067" y="13043"/>
                      <a:pt x="17642" y="14806"/>
                      <a:pt x="17217" y="16483"/>
                    </a:cubicBezTo>
                    <a:cubicBezTo>
                      <a:pt x="16811" y="18190"/>
                      <a:pt x="16406" y="19838"/>
                      <a:pt x="16038" y="21457"/>
                    </a:cubicBezTo>
                    <a:lnTo>
                      <a:pt x="16025" y="21456"/>
                    </a:lnTo>
                    <a:lnTo>
                      <a:pt x="16001" y="21600"/>
                    </a:lnTo>
                    <a:lnTo>
                      <a:pt x="5236" y="21225"/>
                    </a:lnTo>
                    <a:cubicBezTo>
                      <a:pt x="4870" y="19606"/>
                      <a:pt x="4502" y="17958"/>
                      <a:pt x="4097" y="16252"/>
                    </a:cubicBezTo>
                    <a:cubicBezTo>
                      <a:pt x="3692" y="14546"/>
                      <a:pt x="3284" y="12840"/>
                      <a:pt x="2842" y="11076"/>
                    </a:cubicBezTo>
                    <a:cubicBezTo>
                      <a:pt x="2397" y="9312"/>
                      <a:pt x="1952" y="7549"/>
                      <a:pt x="1468" y="5756"/>
                    </a:cubicBezTo>
                    <a:cubicBezTo>
                      <a:pt x="1006" y="3962"/>
                      <a:pt x="502" y="2141"/>
                      <a:pt x="0" y="319"/>
                    </a:cubicBezTo>
                    <a:lnTo>
                      <a:pt x="39" y="319"/>
                    </a:lnTo>
                    <a:lnTo>
                      <a:pt x="0" y="175"/>
                    </a:lnTo>
                    <a:lnTo>
                      <a:pt x="6705" y="220"/>
                    </a:lnTo>
                    <a:close/>
                  </a:path>
                </a:pathLst>
              </a:custGeom>
              <a:solidFill>
                <a:srgbClr val="16A0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60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77" name="P"/>
              <p:cNvSpPr txBox="1"/>
              <p:nvPr/>
            </p:nvSpPr>
            <p:spPr>
              <a:xfrm>
                <a:off x="-1" y="27779"/>
                <a:ext cx="1382459" cy="8682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60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P</a:t>
                </a:r>
              </a:p>
            </p:txBody>
          </p:sp>
        </p:grpSp>
        <p:grpSp>
          <p:nvGrpSpPr>
            <p:cNvPr id="1481" name="Shape"/>
            <p:cNvGrpSpPr/>
            <p:nvPr/>
          </p:nvGrpSpPr>
          <p:grpSpPr>
            <a:xfrm>
              <a:off x="56" y="-1"/>
              <a:ext cx="3599525" cy="1252968"/>
              <a:chOff x="0" y="0"/>
              <a:chExt cx="3599523" cy="1252966"/>
            </a:xfrm>
          </p:grpSpPr>
          <p:sp>
            <p:nvSpPr>
              <p:cNvPr id="1479" name="Figura"/>
              <p:cNvSpPr/>
              <p:nvPr/>
            </p:nvSpPr>
            <p:spPr>
              <a:xfrm>
                <a:off x="40" y="124316"/>
                <a:ext cx="3599425" cy="1004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1" h="21576" extrusionOk="0">
                    <a:moveTo>
                      <a:pt x="21005" y="3"/>
                    </a:moveTo>
                    <a:cubicBezTo>
                      <a:pt x="21131" y="-24"/>
                      <a:pt x="21242" y="109"/>
                      <a:pt x="21331" y="321"/>
                    </a:cubicBezTo>
                    <a:cubicBezTo>
                      <a:pt x="21420" y="534"/>
                      <a:pt x="21495" y="853"/>
                      <a:pt x="21532" y="1225"/>
                    </a:cubicBezTo>
                    <a:cubicBezTo>
                      <a:pt x="21576" y="1597"/>
                      <a:pt x="21591" y="2022"/>
                      <a:pt x="21576" y="2420"/>
                    </a:cubicBezTo>
                    <a:cubicBezTo>
                      <a:pt x="21561" y="2845"/>
                      <a:pt x="21517" y="3244"/>
                      <a:pt x="21428" y="3616"/>
                    </a:cubicBezTo>
                    <a:cubicBezTo>
                      <a:pt x="21124" y="4944"/>
                      <a:pt x="20827" y="6273"/>
                      <a:pt x="20538" y="7628"/>
                    </a:cubicBezTo>
                    <a:cubicBezTo>
                      <a:pt x="20249" y="8983"/>
                      <a:pt x="19967" y="10364"/>
                      <a:pt x="19693" y="11772"/>
                    </a:cubicBezTo>
                    <a:cubicBezTo>
                      <a:pt x="19418" y="13180"/>
                      <a:pt x="19151" y="14589"/>
                      <a:pt x="18892" y="15997"/>
                    </a:cubicBezTo>
                    <a:cubicBezTo>
                      <a:pt x="18632" y="17431"/>
                      <a:pt x="18380" y="18866"/>
                      <a:pt x="18128" y="20301"/>
                    </a:cubicBezTo>
                    <a:lnTo>
                      <a:pt x="3009" y="21576"/>
                    </a:lnTo>
                    <a:cubicBezTo>
                      <a:pt x="2786" y="20248"/>
                      <a:pt x="2564" y="18946"/>
                      <a:pt x="2334" y="17644"/>
                    </a:cubicBezTo>
                    <a:cubicBezTo>
                      <a:pt x="2104" y="16342"/>
                      <a:pt x="1867" y="15093"/>
                      <a:pt x="1630" y="13845"/>
                    </a:cubicBezTo>
                    <a:cubicBezTo>
                      <a:pt x="1392" y="12596"/>
                      <a:pt x="1148" y="11374"/>
                      <a:pt x="896" y="10178"/>
                    </a:cubicBezTo>
                    <a:cubicBezTo>
                      <a:pt x="644" y="8983"/>
                      <a:pt x="391" y="7814"/>
                      <a:pt x="132" y="6671"/>
                    </a:cubicBezTo>
                    <a:cubicBezTo>
                      <a:pt x="58" y="6352"/>
                      <a:pt x="21" y="5980"/>
                      <a:pt x="6" y="5608"/>
                    </a:cubicBezTo>
                    <a:cubicBezTo>
                      <a:pt x="-9" y="5237"/>
                      <a:pt x="6" y="4838"/>
                      <a:pt x="43" y="4493"/>
                    </a:cubicBezTo>
                    <a:cubicBezTo>
                      <a:pt x="80" y="4147"/>
                      <a:pt x="139" y="3828"/>
                      <a:pt x="213" y="3589"/>
                    </a:cubicBezTo>
                    <a:cubicBezTo>
                      <a:pt x="288" y="3350"/>
                      <a:pt x="384" y="3217"/>
                      <a:pt x="495" y="3191"/>
                    </a:cubicBezTo>
                    <a:lnTo>
                      <a:pt x="10342" y="1623"/>
                    </a:lnTo>
                    <a:lnTo>
                      <a:pt x="21005" y="3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88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80" name="P"/>
              <p:cNvSpPr txBox="1"/>
              <p:nvPr/>
            </p:nvSpPr>
            <p:spPr>
              <a:xfrm>
                <a:off x="0" y="-1"/>
                <a:ext cx="3599524" cy="12529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88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P</a:t>
                </a:r>
              </a:p>
            </p:txBody>
          </p:sp>
        </p:grpSp>
        <p:grpSp>
          <p:nvGrpSpPr>
            <p:cNvPr id="1484" name="Shape"/>
            <p:cNvGrpSpPr/>
            <p:nvPr/>
          </p:nvGrpSpPr>
          <p:grpSpPr>
            <a:xfrm>
              <a:off x="568952" y="1133843"/>
              <a:ext cx="2385656" cy="1033149"/>
              <a:chOff x="0" y="0"/>
              <a:chExt cx="2385655" cy="1033147"/>
            </a:xfrm>
          </p:grpSpPr>
          <p:sp>
            <p:nvSpPr>
              <p:cNvPr id="1482" name="Figura"/>
              <p:cNvSpPr/>
              <p:nvPr/>
            </p:nvSpPr>
            <p:spPr>
              <a:xfrm>
                <a:off x="0" y="54036"/>
                <a:ext cx="2385656" cy="925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197" y="1790"/>
                      <a:pt x="20794" y="3610"/>
                      <a:pt x="20413" y="5400"/>
                    </a:cubicBezTo>
                    <a:cubicBezTo>
                      <a:pt x="20032" y="7219"/>
                      <a:pt x="19663" y="9010"/>
                      <a:pt x="19305" y="10829"/>
                    </a:cubicBezTo>
                    <a:cubicBezTo>
                      <a:pt x="18946" y="12648"/>
                      <a:pt x="18599" y="14439"/>
                      <a:pt x="18274" y="16229"/>
                    </a:cubicBezTo>
                    <a:cubicBezTo>
                      <a:pt x="17938" y="18019"/>
                      <a:pt x="17625" y="19810"/>
                      <a:pt x="17311" y="21600"/>
                    </a:cubicBezTo>
                    <a:lnTo>
                      <a:pt x="3930" y="21600"/>
                    </a:lnTo>
                    <a:cubicBezTo>
                      <a:pt x="3639" y="19896"/>
                      <a:pt x="3348" y="18164"/>
                      <a:pt x="3035" y="16431"/>
                    </a:cubicBezTo>
                    <a:cubicBezTo>
                      <a:pt x="2732" y="14698"/>
                      <a:pt x="2407" y="12995"/>
                      <a:pt x="2083" y="11291"/>
                    </a:cubicBezTo>
                    <a:cubicBezTo>
                      <a:pt x="1758" y="9587"/>
                      <a:pt x="1422" y="7883"/>
                      <a:pt x="1075" y="6180"/>
                    </a:cubicBezTo>
                    <a:cubicBezTo>
                      <a:pt x="728" y="4505"/>
                      <a:pt x="370" y="2801"/>
                      <a:pt x="0" y="115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39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53">
                  <a:defRPr sz="72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83" name="I"/>
              <p:cNvSpPr txBox="1"/>
              <p:nvPr/>
            </p:nvSpPr>
            <p:spPr>
              <a:xfrm>
                <a:off x="0" y="-1"/>
                <a:ext cx="2385656" cy="1033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914353">
                  <a:defRPr sz="72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t>I</a:t>
                </a:r>
              </a:p>
            </p:txBody>
          </p:sp>
        </p:grpSp>
      </p:grpSp>
      <p:sp>
        <p:nvSpPr>
          <p:cNvPr id="1486" name="Que existan los insumos y recursos necesarios para llevar a cabo los eventos de capacitación y adiestramiento en el ámbito de su competencia."/>
          <p:cNvSpPr txBox="1"/>
          <p:nvPr/>
        </p:nvSpPr>
        <p:spPr>
          <a:xfrm>
            <a:off x="5286380" y="1928802"/>
            <a:ext cx="345683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Que existan los insumos y recursos necesarios para llevar a cabo los eventos de capacitación y adiestramiento en el ámbito de su competencia.</a:t>
            </a:r>
          </a:p>
        </p:txBody>
      </p:sp>
      <p:sp>
        <p:nvSpPr>
          <p:cNvPr id="1487" name="Y proponer a la Subcomisión Mixta de Capacitación y Adiestramiento, para su habilitación, los instructores internos potenciales que demuestren los conocimientos teóricos necesarios, y el deseo de desarrollar esa función."/>
          <p:cNvSpPr txBox="1"/>
          <p:nvPr/>
        </p:nvSpPr>
        <p:spPr>
          <a:xfrm>
            <a:off x="4861071" y="2762174"/>
            <a:ext cx="345683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Y proponer a la Subcomisión Mixta de Capacitación y Adiestramiento, para su habilitación, los instructores internos potenciales que demuestren los conocimientos teóricos necesarios, y el deseo de desarrollar esa función.</a:t>
            </a:r>
          </a:p>
        </p:txBody>
      </p:sp>
      <p:sp>
        <p:nvSpPr>
          <p:cNvPr id="1488" name="La actualización de los instructores internos habilitados, y registrarlos en el Catálogo respectivo."/>
          <p:cNvSpPr txBox="1"/>
          <p:nvPr/>
        </p:nvSpPr>
        <p:spPr>
          <a:xfrm>
            <a:off x="4517568" y="3651251"/>
            <a:ext cx="345683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pPr>
            <a:r>
              <a:t>La actualización de los instructores internos habilitados, y registrarlos en el Catálogo respectivo. </a:t>
            </a:r>
          </a:p>
        </p:txBody>
      </p:sp>
      <p:sp>
        <p:nvSpPr>
          <p:cNvPr id="1489" name="Que los trabajadores que aprueben los contenidos de cualquier tipo de capacitación o adiestramiento establecido en el artículo 3 del Reglamento de Capacitación y Adiestramiento, reciban oportunamente su constancia respectiva."/>
          <p:cNvSpPr txBox="1"/>
          <p:nvPr/>
        </p:nvSpPr>
        <p:spPr>
          <a:xfrm>
            <a:off x="4271877" y="4349366"/>
            <a:ext cx="345683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2438337"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Que los trabajadores que aprueben los contenidos de cualquier tipo de capacitación o adiestramiento establecido en el artículo 3 del Reglamento de Capacitación y Adiestramiento, reciban oportunamente su constancia respectiva. </a:t>
            </a:r>
          </a:p>
        </p:txBody>
      </p:sp>
      <p:grpSp>
        <p:nvGrpSpPr>
          <p:cNvPr id="1492" name="Shape"/>
          <p:cNvGrpSpPr/>
          <p:nvPr/>
        </p:nvGrpSpPr>
        <p:grpSpPr>
          <a:xfrm rot="21078164">
            <a:off x="2275524" y="5042221"/>
            <a:ext cx="1708606" cy="765523"/>
            <a:chOff x="0" y="0"/>
            <a:chExt cx="1708605" cy="765522"/>
          </a:xfrm>
        </p:grpSpPr>
        <p:sp>
          <p:nvSpPr>
            <p:cNvPr id="1490" name="Figura"/>
            <p:cNvSpPr/>
            <p:nvPr/>
          </p:nvSpPr>
          <p:spPr>
            <a:xfrm>
              <a:off x="-1" y="-1"/>
              <a:ext cx="1708607" cy="76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24" y="0"/>
                  </a:moveTo>
                  <a:lnTo>
                    <a:pt x="0" y="4473"/>
                  </a:lnTo>
                  <a:cubicBezTo>
                    <a:pt x="229" y="6007"/>
                    <a:pt x="435" y="7515"/>
                    <a:pt x="630" y="8947"/>
                  </a:cubicBezTo>
                  <a:cubicBezTo>
                    <a:pt x="825" y="10378"/>
                    <a:pt x="1008" y="11759"/>
                    <a:pt x="1180" y="13062"/>
                  </a:cubicBezTo>
                  <a:cubicBezTo>
                    <a:pt x="1351" y="14366"/>
                    <a:pt x="1500" y="15618"/>
                    <a:pt x="1649" y="16769"/>
                  </a:cubicBezTo>
                  <a:cubicBezTo>
                    <a:pt x="1787" y="17919"/>
                    <a:pt x="1924" y="19018"/>
                    <a:pt x="2039" y="20015"/>
                  </a:cubicBezTo>
                  <a:cubicBezTo>
                    <a:pt x="2073" y="20271"/>
                    <a:pt x="2107" y="20475"/>
                    <a:pt x="2165" y="20680"/>
                  </a:cubicBezTo>
                  <a:cubicBezTo>
                    <a:pt x="2222" y="20859"/>
                    <a:pt x="2279" y="21038"/>
                    <a:pt x="2348" y="21165"/>
                  </a:cubicBezTo>
                  <a:cubicBezTo>
                    <a:pt x="2417" y="21293"/>
                    <a:pt x="2497" y="21396"/>
                    <a:pt x="2577" y="21472"/>
                  </a:cubicBezTo>
                  <a:cubicBezTo>
                    <a:pt x="2657" y="21549"/>
                    <a:pt x="2737" y="21574"/>
                    <a:pt x="2829" y="21600"/>
                  </a:cubicBezTo>
                  <a:cubicBezTo>
                    <a:pt x="2909" y="21600"/>
                    <a:pt x="2978" y="21574"/>
                    <a:pt x="3058" y="21549"/>
                  </a:cubicBezTo>
                  <a:cubicBezTo>
                    <a:pt x="3046" y="21549"/>
                    <a:pt x="3035" y="21574"/>
                    <a:pt x="3024" y="21574"/>
                  </a:cubicBezTo>
                  <a:lnTo>
                    <a:pt x="19367" y="13727"/>
                  </a:lnTo>
                  <a:cubicBezTo>
                    <a:pt x="19424" y="13701"/>
                    <a:pt x="19481" y="13650"/>
                    <a:pt x="19527" y="13599"/>
                  </a:cubicBezTo>
                  <a:cubicBezTo>
                    <a:pt x="19573" y="13548"/>
                    <a:pt x="19630" y="13471"/>
                    <a:pt x="19664" y="13369"/>
                  </a:cubicBezTo>
                  <a:cubicBezTo>
                    <a:pt x="19699" y="13267"/>
                    <a:pt x="19745" y="13164"/>
                    <a:pt x="19779" y="13037"/>
                  </a:cubicBezTo>
                  <a:cubicBezTo>
                    <a:pt x="19813" y="12909"/>
                    <a:pt x="19836" y="12781"/>
                    <a:pt x="19859" y="12602"/>
                  </a:cubicBezTo>
                  <a:cubicBezTo>
                    <a:pt x="19962" y="11810"/>
                    <a:pt x="20065" y="10966"/>
                    <a:pt x="20191" y="10046"/>
                  </a:cubicBezTo>
                  <a:cubicBezTo>
                    <a:pt x="20317" y="9126"/>
                    <a:pt x="20443" y="8154"/>
                    <a:pt x="20592" y="7106"/>
                  </a:cubicBezTo>
                  <a:cubicBezTo>
                    <a:pt x="20741" y="6058"/>
                    <a:pt x="20890" y="4959"/>
                    <a:pt x="21062" y="3834"/>
                  </a:cubicBezTo>
                  <a:cubicBezTo>
                    <a:pt x="21142" y="3272"/>
                    <a:pt x="21234" y="2684"/>
                    <a:pt x="21325" y="2071"/>
                  </a:cubicBezTo>
                  <a:cubicBezTo>
                    <a:pt x="21417" y="1483"/>
                    <a:pt x="21508" y="869"/>
                    <a:pt x="21600" y="256"/>
                  </a:cubicBezTo>
                  <a:lnTo>
                    <a:pt x="16824" y="0"/>
                  </a:lnTo>
                  <a:close/>
                </a:path>
              </a:pathLst>
            </a:custGeom>
            <a:solidFill>
              <a:srgbClr val="4B2C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1" name="NTEGRAR"/>
            <p:cNvSpPr txBox="1"/>
            <p:nvPr/>
          </p:nvSpPr>
          <p:spPr>
            <a:xfrm rot="21190389">
              <a:off x="120349" y="242669"/>
              <a:ext cx="1390426" cy="310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r" defTabSz="914353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NTEGRAR</a:t>
              </a:r>
            </a:p>
          </p:txBody>
        </p:sp>
      </p:grpSp>
      <p:grpSp>
        <p:nvGrpSpPr>
          <p:cNvPr id="1495" name="Shape"/>
          <p:cNvGrpSpPr/>
          <p:nvPr/>
        </p:nvGrpSpPr>
        <p:grpSpPr>
          <a:xfrm rot="21015546">
            <a:off x="2272453" y="5243552"/>
            <a:ext cx="545239" cy="736507"/>
            <a:chOff x="0" y="0"/>
            <a:chExt cx="545237" cy="736505"/>
          </a:xfrm>
        </p:grpSpPr>
        <p:sp>
          <p:nvSpPr>
            <p:cNvPr id="1493" name="Figura"/>
            <p:cNvSpPr/>
            <p:nvPr/>
          </p:nvSpPr>
          <p:spPr>
            <a:xfrm>
              <a:off x="-1" y="-1"/>
              <a:ext cx="545239" cy="73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51"/>
                  </a:moveTo>
                  <a:cubicBezTo>
                    <a:pt x="20729" y="2386"/>
                    <a:pt x="19902" y="4256"/>
                    <a:pt x="19161" y="6061"/>
                  </a:cubicBezTo>
                  <a:cubicBezTo>
                    <a:pt x="18377" y="7866"/>
                    <a:pt x="17681" y="9575"/>
                    <a:pt x="17027" y="11187"/>
                  </a:cubicBezTo>
                  <a:cubicBezTo>
                    <a:pt x="16374" y="12831"/>
                    <a:pt x="15765" y="14346"/>
                    <a:pt x="15242" y="15797"/>
                  </a:cubicBezTo>
                  <a:cubicBezTo>
                    <a:pt x="14676" y="17248"/>
                    <a:pt x="14197" y="18570"/>
                    <a:pt x="13761" y="19827"/>
                  </a:cubicBezTo>
                  <a:cubicBezTo>
                    <a:pt x="13631" y="20149"/>
                    <a:pt x="13500" y="20407"/>
                    <a:pt x="13282" y="20633"/>
                  </a:cubicBezTo>
                  <a:cubicBezTo>
                    <a:pt x="13065" y="20859"/>
                    <a:pt x="12847" y="21052"/>
                    <a:pt x="12585" y="21181"/>
                  </a:cubicBezTo>
                  <a:cubicBezTo>
                    <a:pt x="12324" y="21342"/>
                    <a:pt x="12019" y="21439"/>
                    <a:pt x="11714" y="21503"/>
                  </a:cubicBezTo>
                  <a:cubicBezTo>
                    <a:pt x="11410" y="21568"/>
                    <a:pt x="11105" y="21600"/>
                    <a:pt x="10756" y="21600"/>
                  </a:cubicBezTo>
                  <a:cubicBezTo>
                    <a:pt x="10452" y="21600"/>
                    <a:pt x="10103" y="21536"/>
                    <a:pt x="9798" y="21439"/>
                  </a:cubicBezTo>
                  <a:cubicBezTo>
                    <a:pt x="9494" y="21342"/>
                    <a:pt x="9189" y="21213"/>
                    <a:pt x="8927" y="21052"/>
                  </a:cubicBezTo>
                  <a:cubicBezTo>
                    <a:pt x="8666" y="20891"/>
                    <a:pt x="8405" y="20697"/>
                    <a:pt x="8231" y="20439"/>
                  </a:cubicBezTo>
                  <a:cubicBezTo>
                    <a:pt x="8013" y="20214"/>
                    <a:pt x="7882" y="19924"/>
                    <a:pt x="7752" y="19601"/>
                  </a:cubicBezTo>
                  <a:cubicBezTo>
                    <a:pt x="7316" y="18344"/>
                    <a:pt x="6837" y="16990"/>
                    <a:pt x="6271" y="15507"/>
                  </a:cubicBezTo>
                  <a:cubicBezTo>
                    <a:pt x="5748" y="14056"/>
                    <a:pt x="5139" y="12476"/>
                    <a:pt x="4485" y="10832"/>
                  </a:cubicBezTo>
                  <a:cubicBezTo>
                    <a:pt x="3832" y="9188"/>
                    <a:pt x="3135" y="7447"/>
                    <a:pt x="2395" y="5642"/>
                  </a:cubicBezTo>
                  <a:cubicBezTo>
                    <a:pt x="1655" y="3836"/>
                    <a:pt x="871" y="1934"/>
                    <a:pt x="0" y="0"/>
                  </a:cubicBezTo>
                  <a:lnTo>
                    <a:pt x="21600" y="451"/>
                  </a:lnTo>
                  <a:close/>
                </a:path>
              </a:pathLst>
            </a:custGeom>
            <a:solidFill>
              <a:schemeClr val="accent4">
                <a:satOff val="-1335"/>
                <a:lumOff val="-1027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4" name="I"/>
            <p:cNvSpPr txBox="1"/>
            <p:nvPr/>
          </p:nvSpPr>
          <p:spPr>
            <a:xfrm>
              <a:off x="-1" y="-1"/>
              <a:ext cx="545239" cy="488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 defTabSz="914353">
                <a:defRPr sz="3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I</a:t>
              </a:r>
            </a:p>
          </p:txBody>
        </p:sp>
      </p:grpSp>
      <p:sp>
        <p:nvSpPr>
          <p:cNvPr id="1496" name="Los resultados de los procesos de capacitación y adiestramiento desarrollados en su unidad operativa, y reportarlos a la Subcomisión Mixta de Capacitación y Adiestramiento, dentro de los últimos cinco días hábiles al cierre del trimestre correspondiente "/>
          <p:cNvSpPr txBox="1"/>
          <p:nvPr/>
        </p:nvSpPr>
        <p:spPr>
          <a:xfrm>
            <a:off x="3714744" y="5429264"/>
            <a:ext cx="441118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 defTabSz="2438337"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sz="1000"/>
              <a:t>Los resultados de los procesos de capacitación y adiestramiento desarrollados en su unidad operativa, y reportarlos a la Subcomisión Mixta de Capacitación y Adiestramiento, dentro de los últimos cinco días hábiles al cierre del trimestre correspondiente (marzo, junio, septiembre y diciembre). </a:t>
            </a:r>
          </a:p>
        </p:txBody>
      </p:sp>
      <p:grpSp>
        <p:nvGrpSpPr>
          <p:cNvPr id="48" name="47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49" name="48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51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2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3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4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50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2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03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54639" y="749794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5" name="NORMAS FEDERALES Y SINDICALES"/>
          <p:cNvSpPr txBox="1"/>
          <p:nvPr/>
        </p:nvSpPr>
        <p:spPr>
          <a:xfrm>
            <a:off x="785785" y="620688"/>
            <a:ext cx="7858182" cy="2000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8850" tIns="108850" rIns="108850" bIns="108850" anchor="ctr">
            <a:normAutofit/>
          </a:bodyPr>
          <a:lstStyle>
            <a:lvl1pPr algn="ctr" defTabSz="2177075">
              <a:defRPr sz="32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es-MX" dirty="0" smtClean="0"/>
              <a:t>INTERACCIÓN DE LOS </a:t>
            </a:r>
            <a:r>
              <a:rPr dirty="0" smtClean="0"/>
              <a:t>ÓRGANOS </a:t>
            </a:r>
            <a:r>
              <a:rPr dirty="0"/>
              <a:t>COLEGIADOS DE CAPACITACIÓN Y ADIESTRAMIENTO</a:t>
            </a:r>
          </a:p>
        </p:txBody>
      </p:sp>
      <p:pic>
        <p:nvPicPr>
          <p:cNvPr id="150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7" y="2564904"/>
            <a:ext cx="7143751" cy="37147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10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12" name="11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14" name="Picture 7" descr="Picture 7"/>
              <p:cNvPicPr>
                <a:picLocks noChangeAspect="1"/>
              </p:cNvPicPr>
              <p:nvPr/>
            </p:nvPicPr>
            <p:blipFill>
              <a:blip r:embed="rId4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Picture 10" descr="Picture 10"/>
              <p:cNvPicPr>
                <a:picLocks noChangeAspect="1"/>
              </p:cNvPicPr>
              <p:nvPr/>
            </p:nvPicPr>
            <p:blipFill>
              <a:blip r:embed="rId5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Picture 1" descr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7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13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427985" y="708772"/>
            <a:ext cx="4720862" cy="5240508"/>
          </a:xfrm>
          <a:prstGeom prst="rect">
            <a:avLst/>
          </a:prstGeom>
          <a:ln w="12700">
            <a:miter lim="400000"/>
          </a:ln>
        </p:spPr>
      </p:pic>
      <p:sp>
        <p:nvSpPr>
          <p:cNvPr id="1508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2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6" name="テキスト プレースホルダー 7"/>
          <p:cNvSpPr txBox="1"/>
          <p:nvPr/>
        </p:nvSpPr>
        <p:spPr>
          <a:xfrm>
            <a:off x="323528" y="1945900"/>
            <a:ext cx="2286018" cy="3643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1636" tIns="81636" rIns="81636" bIns="81636" anchor="ctr">
            <a:normAutofit/>
          </a:bodyPr>
          <a:lstStyle/>
          <a:p>
            <a:pPr algn="ctr" defTabSz="1420541">
              <a:defRPr sz="1100" b="1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Comités</a:t>
            </a:r>
            <a:r>
              <a:rPr dirty="0"/>
              <a:t> </a:t>
            </a:r>
            <a:r>
              <a:rPr dirty="0" err="1"/>
              <a:t>Delegacionales</a:t>
            </a:r>
            <a:r>
              <a:rPr dirty="0"/>
              <a:t> </a:t>
            </a:r>
            <a:r>
              <a:rPr dirty="0" err="1"/>
              <a:t>Mixtos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 (37)</a:t>
            </a:r>
          </a:p>
          <a:p>
            <a:pPr algn="just" defTabSz="1420541"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Proporcionar</a:t>
            </a:r>
            <a:r>
              <a:rPr dirty="0"/>
              <a:t> </a:t>
            </a:r>
            <a:r>
              <a:rPr dirty="0" err="1"/>
              <a:t>acciones</a:t>
            </a:r>
            <a:r>
              <a:rPr dirty="0"/>
              <a:t> de </a:t>
            </a:r>
            <a:r>
              <a:rPr dirty="0" err="1"/>
              <a:t>mejora</a:t>
            </a:r>
            <a:r>
              <a:rPr dirty="0"/>
              <a:t>, </a:t>
            </a:r>
            <a:r>
              <a:rPr dirty="0" err="1"/>
              <a:t>seguimiento</a:t>
            </a:r>
            <a:r>
              <a:rPr dirty="0"/>
              <a:t>, </a:t>
            </a:r>
            <a:r>
              <a:rPr dirty="0" err="1"/>
              <a:t>fortalecimiento</a:t>
            </a:r>
            <a:r>
              <a:rPr dirty="0"/>
              <a:t> y </a:t>
            </a:r>
            <a:r>
              <a:rPr dirty="0" err="1"/>
              <a:t>estrategias</a:t>
            </a:r>
            <a:r>
              <a:rPr dirty="0"/>
              <a:t>  para la </a:t>
            </a:r>
            <a:r>
              <a:rPr dirty="0" err="1"/>
              <a:t>continuidad</a:t>
            </a:r>
            <a:r>
              <a:rPr dirty="0"/>
              <a:t> de los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, </a:t>
            </a:r>
            <a:r>
              <a:rPr dirty="0" err="1"/>
              <a:t>así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al </a:t>
            </a:r>
            <a:r>
              <a:rPr dirty="0" err="1"/>
              <a:t>cumplimiento</a:t>
            </a:r>
            <a:r>
              <a:rPr dirty="0"/>
              <a:t> de </a:t>
            </a:r>
            <a:r>
              <a:rPr dirty="0" err="1"/>
              <a:t>metas</a:t>
            </a:r>
            <a:r>
              <a:rPr dirty="0"/>
              <a:t>.</a:t>
            </a:r>
            <a:endParaRPr sz="2000" dirty="0"/>
          </a:p>
          <a:p>
            <a:pPr algn="just" defTabSz="1420541"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Conocer</a:t>
            </a:r>
            <a:r>
              <a:rPr dirty="0"/>
              <a:t> el </a:t>
            </a:r>
            <a:r>
              <a:rPr dirty="0" err="1"/>
              <a:t>avance</a:t>
            </a:r>
            <a:r>
              <a:rPr dirty="0"/>
              <a:t> de los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.</a:t>
            </a:r>
            <a:endParaRPr sz="2000" dirty="0"/>
          </a:p>
          <a:p>
            <a:pPr algn="just" defTabSz="1420541"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Generar</a:t>
            </a:r>
            <a:r>
              <a:rPr dirty="0"/>
              <a:t> </a:t>
            </a:r>
            <a:r>
              <a:rPr dirty="0" err="1"/>
              <a:t>acciones</a:t>
            </a:r>
            <a:r>
              <a:rPr dirty="0"/>
              <a:t> de </a:t>
            </a:r>
            <a:r>
              <a:rPr dirty="0" err="1"/>
              <a:t>difusión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los OOAD de las </a:t>
            </a:r>
            <a:r>
              <a:rPr dirty="0" err="1"/>
              <a:t>actividades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</a:t>
            </a:r>
          </a:p>
        </p:txBody>
      </p:sp>
      <p:sp>
        <p:nvSpPr>
          <p:cNvPr id="1527" name="テキスト プレースホルダー 7"/>
          <p:cNvSpPr txBox="1"/>
          <p:nvPr/>
        </p:nvSpPr>
        <p:spPr>
          <a:xfrm>
            <a:off x="2303083" y="918408"/>
            <a:ext cx="4429157" cy="1214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1636" tIns="81636" rIns="81636" bIns="81636" anchor="ctr">
            <a:normAutofit/>
          </a:bodyPr>
          <a:lstStyle/>
          <a:p>
            <a:pPr algn="ctr" defTabSz="1420541">
              <a:lnSpc>
                <a:spcPct val="110000"/>
              </a:lnSpc>
              <a:defRPr sz="1100" b="1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Comisión</a:t>
            </a:r>
            <a:r>
              <a:rPr dirty="0"/>
              <a:t> Nacional </a:t>
            </a:r>
            <a:r>
              <a:rPr dirty="0" err="1"/>
              <a:t>Mixta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 (1)</a:t>
            </a:r>
          </a:p>
          <a:p>
            <a:pPr algn="just" defTabSz="1420541">
              <a:lnSpc>
                <a:spcPct val="110000"/>
              </a:lnSpc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Determinar</a:t>
            </a:r>
            <a:r>
              <a:rPr dirty="0"/>
              <a:t> los </a:t>
            </a:r>
            <a:r>
              <a:rPr dirty="0" err="1"/>
              <a:t>procedimiento</a:t>
            </a:r>
            <a:r>
              <a:rPr dirty="0"/>
              <a:t> de </a:t>
            </a:r>
            <a:r>
              <a:rPr dirty="0" err="1"/>
              <a:t>operación</a:t>
            </a:r>
            <a:r>
              <a:rPr dirty="0"/>
              <a:t> de las SMCA Y </a:t>
            </a:r>
            <a:r>
              <a:rPr dirty="0" err="1"/>
              <a:t>Comités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.</a:t>
            </a:r>
            <a:endParaRPr sz="2000" dirty="0"/>
          </a:p>
          <a:p>
            <a:pPr algn="just" defTabSz="1420541">
              <a:lnSpc>
                <a:spcPct val="110000"/>
              </a:lnSpc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Acordar</a:t>
            </a:r>
            <a:r>
              <a:rPr dirty="0"/>
              <a:t> el plan y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. </a:t>
            </a:r>
          </a:p>
        </p:txBody>
      </p:sp>
      <p:sp>
        <p:nvSpPr>
          <p:cNvPr id="1528" name="テキスト プレースホルダー 7"/>
          <p:cNvSpPr txBox="1"/>
          <p:nvPr/>
        </p:nvSpPr>
        <p:spPr>
          <a:xfrm>
            <a:off x="2143107" y="5169187"/>
            <a:ext cx="5715041" cy="1500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1636" tIns="81636" rIns="81636" bIns="81636" anchor="ctr">
            <a:normAutofit/>
          </a:bodyPr>
          <a:lstStyle/>
          <a:p>
            <a:pPr algn="ctr" defTabSz="1420541">
              <a:defRPr sz="1100" b="1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Comités</a:t>
            </a:r>
            <a:r>
              <a:rPr dirty="0"/>
              <a:t> Locales </a:t>
            </a:r>
            <a:r>
              <a:rPr dirty="0" err="1"/>
              <a:t>Mixtos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 (907)</a:t>
            </a:r>
            <a:endParaRPr sz="1000" dirty="0"/>
          </a:p>
          <a:p>
            <a:pPr algn="just" defTabSz="1420541"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 smtClean="0"/>
              <a:t>Participar</a:t>
            </a:r>
            <a:r>
              <a:rPr dirty="0" smtClean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detección</a:t>
            </a:r>
            <a:r>
              <a:rPr dirty="0"/>
              <a:t> de </a:t>
            </a:r>
            <a:r>
              <a:rPr dirty="0" err="1"/>
              <a:t>necesidades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de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unidad</a:t>
            </a:r>
            <a:r>
              <a:rPr dirty="0"/>
              <a:t> </a:t>
            </a:r>
            <a:r>
              <a:rPr dirty="0" err="1"/>
              <a:t>operativa</a:t>
            </a:r>
            <a:r>
              <a:rPr dirty="0"/>
              <a:t>.</a:t>
            </a:r>
            <a:endParaRPr sz="800" dirty="0"/>
          </a:p>
          <a:p>
            <a:pPr algn="just" defTabSz="1420541"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Difundir</a:t>
            </a:r>
            <a:r>
              <a:rPr dirty="0"/>
              <a:t> entre los </a:t>
            </a:r>
            <a:r>
              <a:rPr dirty="0" err="1"/>
              <a:t>trabajadores</a:t>
            </a:r>
            <a:r>
              <a:rPr dirty="0"/>
              <a:t> la </a:t>
            </a:r>
            <a:r>
              <a:rPr dirty="0" err="1"/>
              <a:t>programación</a:t>
            </a:r>
            <a:r>
              <a:rPr dirty="0"/>
              <a:t> </a:t>
            </a:r>
            <a:r>
              <a:rPr dirty="0" err="1"/>
              <a:t>autorizada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.</a:t>
            </a:r>
            <a:endParaRPr sz="800" dirty="0"/>
          </a:p>
          <a:p>
            <a:pPr algn="just" defTabSz="1420541"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Identificar</a:t>
            </a:r>
            <a:r>
              <a:rPr dirty="0"/>
              <a:t> y </a:t>
            </a:r>
            <a:r>
              <a:rPr dirty="0" err="1"/>
              <a:t>proponer</a:t>
            </a:r>
            <a:r>
              <a:rPr dirty="0"/>
              <a:t> a la SMCA </a:t>
            </a:r>
            <a:r>
              <a:rPr dirty="0" err="1"/>
              <a:t>instructores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para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habilitación</a:t>
            </a:r>
            <a:r>
              <a:rPr dirty="0"/>
              <a:t> y </a:t>
            </a:r>
            <a:r>
              <a:rPr dirty="0" err="1"/>
              <a:t>promover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actualización</a:t>
            </a:r>
            <a:r>
              <a:rPr dirty="0"/>
              <a:t>. </a:t>
            </a:r>
            <a:endParaRPr sz="800" dirty="0"/>
          </a:p>
          <a:p>
            <a:pPr algn="just" defTabSz="1420541"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Procurar</a:t>
            </a:r>
            <a:r>
              <a:rPr dirty="0"/>
              <a:t> que </a:t>
            </a:r>
            <a:r>
              <a:rPr dirty="0" err="1"/>
              <a:t>existan</a:t>
            </a:r>
            <a:r>
              <a:rPr dirty="0"/>
              <a:t> los </a:t>
            </a:r>
            <a:r>
              <a:rPr dirty="0" err="1"/>
              <a:t>insumos</a:t>
            </a:r>
            <a:r>
              <a:rPr dirty="0"/>
              <a:t> y </a:t>
            </a:r>
            <a:r>
              <a:rPr dirty="0" err="1"/>
              <a:t>recursos</a:t>
            </a:r>
            <a:r>
              <a:rPr dirty="0"/>
              <a:t> </a:t>
            </a:r>
            <a:r>
              <a:rPr dirty="0" err="1"/>
              <a:t>necesarios</a:t>
            </a:r>
            <a:r>
              <a:rPr dirty="0"/>
              <a:t> para </a:t>
            </a:r>
            <a:r>
              <a:rPr dirty="0" err="1"/>
              <a:t>llevar</a:t>
            </a:r>
            <a:r>
              <a:rPr dirty="0"/>
              <a:t> a </a:t>
            </a:r>
            <a:r>
              <a:rPr dirty="0" err="1"/>
              <a:t>cabo</a:t>
            </a:r>
            <a:r>
              <a:rPr dirty="0"/>
              <a:t> los </a:t>
            </a:r>
            <a:r>
              <a:rPr dirty="0" err="1"/>
              <a:t>eventos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. </a:t>
            </a:r>
          </a:p>
        </p:txBody>
      </p:sp>
      <p:sp>
        <p:nvSpPr>
          <p:cNvPr id="1529" name="テキスト プレースホルダー 7"/>
          <p:cNvSpPr txBox="1"/>
          <p:nvPr/>
        </p:nvSpPr>
        <p:spPr>
          <a:xfrm>
            <a:off x="6606463" y="1729877"/>
            <a:ext cx="2286017" cy="364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1636" tIns="81636" rIns="81636" bIns="81636" anchor="ctr">
            <a:normAutofit lnSpcReduction="10000"/>
          </a:bodyPr>
          <a:lstStyle/>
          <a:p>
            <a:pPr algn="ctr" defTabSz="1420541">
              <a:lnSpc>
                <a:spcPct val="110000"/>
              </a:lnSpc>
              <a:defRPr sz="1100" b="1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Subcomisión</a:t>
            </a:r>
            <a:r>
              <a:rPr dirty="0"/>
              <a:t> </a:t>
            </a:r>
            <a:r>
              <a:rPr dirty="0" err="1"/>
              <a:t>Mixtas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 (37)</a:t>
            </a:r>
          </a:p>
          <a:p>
            <a:pPr algn="just" defTabSz="1420541">
              <a:lnSpc>
                <a:spcPct val="110000"/>
              </a:lnSpc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Promover</a:t>
            </a:r>
            <a:r>
              <a:rPr dirty="0"/>
              <a:t>, </a:t>
            </a:r>
            <a:r>
              <a:rPr dirty="0" err="1"/>
              <a:t>vigilar</a:t>
            </a:r>
            <a:r>
              <a:rPr dirty="0"/>
              <a:t>, </a:t>
            </a:r>
            <a:r>
              <a:rPr dirty="0" err="1"/>
              <a:t>supervisar</a:t>
            </a:r>
            <a:r>
              <a:rPr dirty="0"/>
              <a:t> y </a:t>
            </a:r>
            <a:r>
              <a:rPr dirty="0" err="1"/>
              <a:t>proponer</a:t>
            </a:r>
            <a:r>
              <a:rPr dirty="0"/>
              <a:t> </a:t>
            </a:r>
            <a:r>
              <a:rPr dirty="0" err="1"/>
              <a:t>acciones</a:t>
            </a:r>
            <a:r>
              <a:rPr dirty="0"/>
              <a:t> de </a:t>
            </a:r>
            <a:r>
              <a:rPr dirty="0" err="1"/>
              <a:t>mejora</a:t>
            </a:r>
            <a:r>
              <a:rPr dirty="0"/>
              <a:t> para el </a:t>
            </a:r>
            <a:r>
              <a:rPr dirty="0" err="1"/>
              <a:t>cumplimiento</a:t>
            </a:r>
            <a:r>
              <a:rPr dirty="0"/>
              <a:t> de la </a:t>
            </a:r>
            <a:r>
              <a:rPr dirty="0" err="1"/>
              <a:t>programación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.</a:t>
            </a:r>
            <a:endParaRPr sz="2000" dirty="0"/>
          </a:p>
          <a:p>
            <a:pPr algn="just" defTabSz="1420541">
              <a:lnSpc>
                <a:spcPct val="110000"/>
              </a:lnSpc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Emitir</a:t>
            </a:r>
            <a:r>
              <a:rPr dirty="0"/>
              <a:t> y </a:t>
            </a:r>
            <a:r>
              <a:rPr dirty="0" err="1"/>
              <a:t>difundir</a:t>
            </a:r>
            <a:r>
              <a:rPr dirty="0"/>
              <a:t> las </a:t>
            </a:r>
            <a:r>
              <a:rPr dirty="0" err="1"/>
              <a:t>convocatorias</a:t>
            </a:r>
            <a:r>
              <a:rPr dirty="0"/>
              <a:t> para </a:t>
            </a:r>
            <a:r>
              <a:rPr dirty="0" err="1"/>
              <a:t>cursos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</a:t>
            </a:r>
            <a:r>
              <a:rPr dirty="0" err="1"/>
              <a:t>promocional</a:t>
            </a:r>
            <a:r>
              <a:rPr dirty="0"/>
              <a:t> a plazas </a:t>
            </a:r>
            <a:r>
              <a:rPr dirty="0" err="1"/>
              <a:t>escalafonarias</a:t>
            </a:r>
            <a:r>
              <a:rPr dirty="0"/>
              <a:t>.</a:t>
            </a:r>
            <a:endParaRPr sz="2000" dirty="0"/>
          </a:p>
          <a:p>
            <a:pPr algn="just" defTabSz="1420541">
              <a:lnSpc>
                <a:spcPct val="110000"/>
              </a:lnSpc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Programar</a:t>
            </a:r>
            <a:r>
              <a:rPr dirty="0"/>
              <a:t> los </a:t>
            </a:r>
            <a:r>
              <a:rPr dirty="0" err="1"/>
              <a:t>exámenes</a:t>
            </a:r>
            <a:r>
              <a:rPr dirty="0"/>
              <a:t> de </a:t>
            </a:r>
            <a:r>
              <a:rPr dirty="0" err="1"/>
              <a:t>evaluación</a:t>
            </a:r>
            <a:r>
              <a:rPr dirty="0"/>
              <a:t> de </a:t>
            </a:r>
            <a:r>
              <a:rPr dirty="0" err="1"/>
              <a:t>conocimientos</a:t>
            </a:r>
            <a:r>
              <a:rPr dirty="0"/>
              <a:t> y de aptitudes de </a:t>
            </a:r>
            <a:r>
              <a:rPr dirty="0" err="1"/>
              <a:t>capacitación</a:t>
            </a:r>
            <a:r>
              <a:rPr dirty="0"/>
              <a:t> </a:t>
            </a:r>
            <a:r>
              <a:rPr dirty="0" err="1"/>
              <a:t>promocional</a:t>
            </a:r>
            <a:r>
              <a:rPr dirty="0"/>
              <a:t> y </a:t>
            </a:r>
            <a:r>
              <a:rPr dirty="0" err="1"/>
              <a:t>capacitación</a:t>
            </a:r>
            <a:r>
              <a:rPr dirty="0"/>
              <a:t> continua. </a:t>
            </a:r>
            <a:endParaRPr sz="2000" dirty="0"/>
          </a:p>
          <a:p>
            <a:pPr algn="just" defTabSz="1420541">
              <a:lnSpc>
                <a:spcPct val="110000"/>
              </a:lnSpc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Autentificar</a:t>
            </a:r>
            <a:r>
              <a:rPr dirty="0"/>
              <a:t> las </a:t>
            </a:r>
            <a:r>
              <a:rPr dirty="0" err="1"/>
              <a:t>constancias</a:t>
            </a:r>
            <a:r>
              <a:rPr dirty="0"/>
              <a:t> de </a:t>
            </a:r>
            <a:r>
              <a:rPr dirty="0" err="1"/>
              <a:t>competencias</a:t>
            </a:r>
            <a:r>
              <a:rPr dirty="0"/>
              <a:t> o de </a:t>
            </a:r>
            <a:r>
              <a:rPr dirty="0" err="1"/>
              <a:t>habilidades</a:t>
            </a:r>
            <a:r>
              <a:rPr dirty="0"/>
              <a:t> </a:t>
            </a:r>
            <a:r>
              <a:rPr dirty="0" err="1"/>
              <a:t>laborales</a:t>
            </a:r>
            <a:r>
              <a:rPr dirty="0"/>
              <a:t> </a:t>
            </a:r>
            <a:r>
              <a:rPr dirty="0" err="1"/>
              <a:t>acreditadas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los </a:t>
            </a:r>
            <a:r>
              <a:rPr dirty="0" err="1"/>
              <a:t>trabajadores</a:t>
            </a:r>
            <a:r>
              <a:rPr dirty="0"/>
              <a:t>.</a:t>
            </a:r>
            <a:endParaRPr sz="2000" dirty="0"/>
          </a:p>
          <a:p>
            <a:pPr algn="just" defTabSz="1420541">
              <a:lnSpc>
                <a:spcPct val="110000"/>
              </a:lnSpc>
              <a:buSzPct val="100000"/>
              <a:buChar char="➢"/>
              <a:defRPr sz="100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Informar</a:t>
            </a:r>
            <a:r>
              <a:rPr dirty="0"/>
              <a:t> a la CNMCA los </a:t>
            </a:r>
            <a:r>
              <a:rPr dirty="0" err="1"/>
              <a:t>avances</a:t>
            </a:r>
            <a:r>
              <a:rPr dirty="0"/>
              <a:t> de los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. </a:t>
            </a:r>
          </a:p>
        </p:txBody>
      </p:sp>
      <p:sp>
        <p:nvSpPr>
          <p:cNvPr id="1516" name="Oval 56"/>
          <p:cNvSpPr/>
          <p:nvPr/>
        </p:nvSpPr>
        <p:spPr>
          <a:xfrm>
            <a:off x="3301213" y="2513883"/>
            <a:ext cx="2559310" cy="2358230"/>
          </a:xfrm>
          <a:prstGeom prst="ellipse">
            <a:avLst/>
          </a:prstGeom>
          <a:ln w="25400">
            <a:solidFill>
              <a:srgbClr val="262626"/>
            </a:solidFill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19" name="15 Hexágono"/>
          <p:cNvGrpSpPr/>
          <p:nvPr/>
        </p:nvGrpSpPr>
        <p:grpSpPr>
          <a:xfrm>
            <a:off x="3969458" y="2188907"/>
            <a:ext cx="1269668" cy="1039923"/>
            <a:chOff x="0" y="-1"/>
            <a:chExt cx="1357322" cy="1143010"/>
          </a:xfrm>
        </p:grpSpPr>
        <p:sp>
          <p:nvSpPr>
            <p:cNvPr id="1517" name="Figura"/>
            <p:cNvSpPr/>
            <p:nvPr/>
          </p:nvSpPr>
          <p:spPr>
            <a:xfrm>
              <a:off x="0" y="-1"/>
              <a:ext cx="1357322" cy="114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197" y="0"/>
                  </a:lnTo>
                  <a:lnTo>
                    <a:pt x="16403" y="0"/>
                  </a:lnTo>
                  <a:lnTo>
                    <a:pt x="21600" y="10800"/>
                  </a:lnTo>
                  <a:lnTo>
                    <a:pt x="16403" y="21600"/>
                  </a:lnTo>
                  <a:lnTo>
                    <a:pt x="5197" y="21600"/>
                  </a:lnTo>
                  <a:close/>
                </a:path>
              </a:pathLst>
            </a:custGeom>
            <a:solidFill>
              <a:srgbClr val="BD8E31"/>
            </a:solidFill>
            <a:ln w="38100" cap="flat">
              <a:solidFill>
                <a:srgbClr val="8C6924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8" name="CNMCA"/>
            <p:cNvSpPr txBox="1"/>
            <p:nvPr/>
          </p:nvSpPr>
          <p:spPr>
            <a:xfrm>
              <a:off x="259244" y="334122"/>
              <a:ext cx="921362" cy="372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</a:defRPr>
              </a:pPr>
              <a:r>
                <a:rPr dirty="0" smtClean="0"/>
                <a:t>CNMCA</a:t>
              </a:r>
              <a:endParaRPr dirty="0"/>
            </a:p>
          </p:txBody>
        </p:sp>
      </p:grpSp>
      <p:grpSp>
        <p:nvGrpSpPr>
          <p:cNvPr id="1522" name="24 Hexágono"/>
          <p:cNvGrpSpPr/>
          <p:nvPr/>
        </p:nvGrpSpPr>
        <p:grpSpPr>
          <a:xfrm>
            <a:off x="5105476" y="3163832"/>
            <a:ext cx="1269668" cy="1104919"/>
            <a:chOff x="0" y="-1"/>
            <a:chExt cx="1357322" cy="1214448"/>
          </a:xfrm>
        </p:grpSpPr>
        <p:sp>
          <p:nvSpPr>
            <p:cNvPr id="1520" name="Figura"/>
            <p:cNvSpPr/>
            <p:nvPr/>
          </p:nvSpPr>
          <p:spPr>
            <a:xfrm>
              <a:off x="0" y="-1"/>
              <a:ext cx="1357322" cy="121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522" y="0"/>
                  </a:lnTo>
                  <a:lnTo>
                    <a:pt x="16078" y="0"/>
                  </a:lnTo>
                  <a:lnTo>
                    <a:pt x="21600" y="10800"/>
                  </a:lnTo>
                  <a:lnTo>
                    <a:pt x="16078" y="21600"/>
                  </a:lnTo>
                  <a:lnTo>
                    <a:pt x="5522" y="21600"/>
                  </a:lnTo>
                  <a:close/>
                </a:path>
              </a:pathLst>
            </a:custGeom>
            <a:solidFill>
              <a:srgbClr val="2A7E54"/>
            </a:solidFill>
            <a:ln w="38100" cap="flat">
              <a:solidFill>
                <a:srgbClr val="07372E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1" name="SMCA"/>
            <p:cNvSpPr txBox="1"/>
            <p:nvPr/>
          </p:nvSpPr>
          <p:spPr>
            <a:xfrm>
              <a:off x="301159" y="449745"/>
              <a:ext cx="841848" cy="372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rPr sz="1600" dirty="0" smtClean="0"/>
                <a:t>SMC</a:t>
              </a:r>
              <a:r>
                <a:rPr lang="es-ES" sz="1600" dirty="0"/>
                <a:t>A</a:t>
              </a:r>
            </a:p>
          </p:txBody>
        </p:sp>
      </p:grpSp>
      <p:grpSp>
        <p:nvGrpSpPr>
          <p:cNvPr id="1525" name="27 Hexágono"/>
          <p:cNvGrpSpPr/>
          <p:nvPr/>
        </p:nvGrpSpPr>
        <p:grpSpPr>
          <a:xfrm>
            <a:off x="2699792" y="3167738"/>
            <a:ext cx="1269668" cy="1039923"/>
            <a:chOff x="0" y="0"/>
            <a:chExt cx="1357322" cy="1143009"/>
          </a:xfrm>
        </p:grpSpPr>
        <p:sp>
          <p:nvSpPr>
            <p:cNvPr id="1523" name="Figura"/>
            <p:cNvSpPr/>
            <p:nvPr/>
          </p:nvSpPr>
          <p:spPr>
            <a:xfrm>
              <a:off x="0" y="0"/>
              <a:ext cx="1357322" cy="114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197" y="0"/>
                  </a:lnTo>
                  <a:lnTo>
                    <a:pt x="16403" y="0"/>
                  </a:lnTo>
                  <a:lnTo>
                    <a:pt x="21600" y="10800"/>
                  </a:lnTo>
                  <a:lnTo>
                    <a:pt x="16403" y="21600"/>
                  </a:lnTo>
                  <a:lnTo>
                    <a:pt x="5197" y="21600"/>
                  </a:lnTo>
                  <a:close/>
                </a:path>
              </a:pathLst>
            </a:custGeom>
            <a:solidFill>
              <a:srgbClr val="2963A9"/>
            </a:solidFill>
            <a:ln w="38100" cap="flat">
              <a:solidFill>
                <a:srgbClr val="1A3F6C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4" name="CDMCA"/>
            <p:cNvSpPr txBox="1"/>
            <p:nvPr/>
          </p:nvSpPr>
          <p:spPr>
            <a:xfrm>
              <a:off x="250600" y="389925"/>
              <a:ext cx="981067" cy="372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</a:defRPr>
              </a:pPr>
              <a:r>
                <a:rPr dirty="0" smtClean="0"/>
                <a:t>CDMCA</a:t>
              </a:r>
              <a:endParaRPr dirty="0"/>
            </a:p>
          </p:txBody>
        </p:sp>
      </p:grpSp>
      <p:sp>
        <p:nvSpPr>
          <p:cNvPr id="1530" name="Hexagon 4"/>
          <p:cNvSpPr/>
          <p:nvPr/>
        </p:nvSpPr>
        <p:spPr>
          <a:xfrm>
            <a:off x="4018358" y="4218981"/>
            <a:ext cx="1279655" cy="970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solidFill>
            <a:srgbClr val="C0392B"/>
          </a:solidFill>
          <a:ln w="38100">
            <a:solidFill>
              <a:srgbClr val="902B2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sz="1600" dirty="0"/>
              <a:t>CLMCA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27" name="26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29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0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1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2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28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15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750"/>
                                        <p:tgtEl>
                                          <p:spTgt spid="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750"/>
                                        <p:tgtEl>
                                          <p:spTgt spid="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750"/>
                                        <p:tgtEl>
                                          <p:spTgt spid="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750"/>
                                        <p:tgtEl>
                                          <p:spTgt spid="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750"/>
                                        <p:tgtEl>
                                          <p:spTgt spid="15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750"/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750"/>
                                        <p:tgtEl>
                                          <p:spTgt spid="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750"/>
                                        <p:tgtEl>
                                          <p:spTgt spid="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750"/>
                                        <p:tgtEl>
                                          <p:spTgt spid="15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750"/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750"/>
                                        <p:tgtEl>
                                          <p:spTgt spid="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750"/>
                                        <p:tgtEl>
                                          <p:spTgt spid="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750"/>
                                        <p:tgtEl>
                                          <p:spTgt spid="1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750"/>
                                        <p:tgtEl>
                                          <p:spTgt spid="1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750"/>
                                        <p:tgtEl>
                                          <p:spTgt spid="15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750"/>
                                        <p:tgtEl>
                                          <p:spTgt spid="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75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750"/>
                                        <p:tgtEl>
                                          <p:spTgt spid="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750"/>
                                        <p:tgtEl>
                                          <p:spTgt spid="1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25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750"/>
                                        <p:tgtEl>
                                          <p:spTgt spid="1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750"/>
                                        <p:tgtEl>
                                          <p:spTgt spid="1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750"/>
                            </p:stCondLst>
                            <p:childTnLst>
                              <p:par>
                                <p:cTn id="8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750"/>
                                        <p:tgtEl>
                                          <p:spTgt spid="1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" grpId="0" build="p" bldLvl="5" animBg="1" advAuto="0"/>
      <p:bldP spid="1527" grpId="0" build="p" bldLvl="5" animBg="1" advAuto="0"/>
      <p:bldP spid="1528" grpId="0" build="p" bldLvl="5" animBg="1" advAuto="0"/>
      <p:bldP spid="1529" grpId="0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36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54639" y="749794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8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9" name="GRACIAS…"/>
          <p:cNvSpPr txBox="1">
            <a:spLocks noGrp="1"/>
          </p:cNvSpPr>
          <p:nvPr>
            <p:ph type="ctrTitle"/>
          </p:nvPr>
        </p:nvSpPr>
        <p:spPr>
          <a:xfrm>
            <a:off x="1642583" y="1815164"/>
            <a:ext cx="5925150" cy="3227672"/>
          </a:xfrm>
          <a:prstGeom prst="rect">
            <a:avLst/>
          </a:prstGeom>
        </p:spPr>
        <p:txBody>
          <a:bodyPr lIns="108850" tIns="108850" rIns="108850" bIns="108850" anchor="t">
            <a:normAutofit fontScale="90000"/>
          </a:bodyPr>
          <a:lstStyle/>
          <a:p>
            <a:pPr defTabSz="2024679">
              <a:defRPr sz="5580" b="1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  <a:p>
            <a:pPr defTabSz="2024679">
              <a:defRPr sz="4836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GRACIAS </a:t>
            </a:r>
          </a:p>
          <a:p>
            <a:pPr defTabSz="2024679">
              <a:defRPr sz="4836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POR SU ATENCIÓN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11" name="10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13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12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1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52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54639" y="749794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4" name="CAMBIOS Y MODIFICACIONES"/>
          <p:cNvSpPr txBox="1"/>
          <p:nvPr/>
        </p:nvSpPr>
        <p:spPr>
          <a:xfrm>
            <a:off x="1643041" y="756044"/>
            <a:ext cx="5925996" cy="656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848" tIns="45848" rIns="45848" bIns="45848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INTRODUCCIÓN</a:t>
            </a:r>
          </a:p>
        </p:txBody>
      </p:sp>
      <p:sp>
        <p:nvSpPr>
          <p:cNvPr id="1155" name="Rectángulo 6"/>
          <p:cNvSpPr txBox="1"/>
          <p:nvPr/>
        </p:nvSpPr>
        <p:spPr>
          <a:xfrm>
            <a:off x="785786" y="1571612"/>
            <a:ext cx="3766945" cy="176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algn="just">
              <a:defRPr sz="1400">
                <a:latin typeface="Montserrat"/>
                <a:ea typeface="Montserrat"/>
                <a:cs typeface="Montserrat"/>
                <a:sym typeface="Montserrat"/>
              </a:defRPr>
            </a:pPr>
            <a:r>
              <a:t>La instrumentación de la capacitación, su vigilancia, análisis, evaluación y supervisión son responsabilidades de la </a:t>
            </a:r>
            <a:r>
              <a:rPr b="1" i="1"/>
              <a:t>Comisión Nacional Mixta de Capacitación y Adiestramiento</a:t>
            </a:r>
            <a:r>
              <a:t> y de las </a:t>
            </a:r>
            <a:r>
              <a:rPr b="1" i="1"/>
              <a:t>Subcomisiones Mixtas de Capacitación y Adiestramiento</a:t>
            </a:r>
            <a:r>
              <a:t> con el apoyo de los </a:t>
            </a:r>
            <a:r>
              <a:rPr b="1" i="1"/>
              <a:t>Comités Delegacionales Mixtos de Capacitación y Adiestramiento.</a:t>
            </a:r>
          </a:p>
        </p:txBody>
      </p:sp>
      <p:sp>
        <p:nvSpPr>
          <p:cNvPr id="1156" name="Rectángulo 6"/>
          <p:cNvSpPr txBox="1"/>
          <p:nvPr/>
        </p:nvSpPr>
        <p:spPr>
          <a:xfrm>
            <a:off x="4667520" y="4667770"/>
            <a:ext cx="4006127" cy="154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algn="just">
              <a:defRPr sz="1400">
                <a:latin typeface="Montserrat"/>
                <a:ea typeface="Montserrat"/>
                <a:cs typeface="Montserrat"/>
                <a:sym typeface="Montserrat"/>
              </a:defRPr>
            </a:pPr>
            <a:r>
              <a:t>Los </a:t>
            </a:r>
            <a:r>
              <a:rPr b="1" i="1"/>
              <a:t>Comités Locales Mixtos de Capacitación y Adiestramiento, </a:t>
            </a:r>
            <a:r>
              <a:t>son la instancia bipartita que actúa directamente en la operación para el cumplimiento de la obligación institucional de capacitar a los trabajadores con la participación de los niveles directivos y la representación sindical.</a:t>
            </a:r>
          </a:p>
        </p:txBody>
      </p:sp>
      <p:pic>
        <p:nvPicPr>
          <p:cNvPr id="1157" name="Imagen" descr="Imagen"/>
          <p:cNvPicPr>
            <a:picLocks noChangeAspect="1"/>
          </p:cNvPicPr>
          <p:nvPr/>
        </p:nvPicPr>
        <p:blipFill>
          <a:blip r:embed="rId3"/>
          <a:srcRect l="206" t="26" r="202" b="291"/>
          <a:stretch>
            <a:fillRect/>
          </a:stretch>
        </p:blipFill>
        <p:spPr>
          <a:xfrm>
            <a:off x="5572131" y="2071677"/>
            <a:ext cx="2413001" cy="1827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502" y="0"/>
                  <a:pt x="10205" y="50"/>
                  <a:pt x="10075" y="150"/>
                </a:cubicBezTo>
                <a:cubicBezTo>
                  <a:pt x="9964" y="236"/>
                  <a:pt x="9652" y="441"/>
                  <a:pt x="9386" y="605"/>
                </a:cubicBezTo>
                <a:cubicBezTo>
                  <a:pt x="9120" y="770"/>
                  <a:pt x="8769" y="1106"/>
                  <a:pt x="8608" y="1356"/>
                </a:cubicBezTo>
                <a:cubicBezTo>
                  <a:pt x="7611" y="2913"/>
                  <a:pt x="7446" y="6723"/>
                  <a:pt x="8263" y="9303"/>
                </a:cubicBezTo>
                <a:cubicBezTo>
                  <a:pt x="8589" y="10335"/>
                  <a:pt x="9100" y="11009"/>
                  <a:pt x="9837" y="11368"/>
                </a:cubicBezTo>
                <a:cubicBezTo>
                  <a:pt x="10905" y="11889"/>
                  <a:pt x="12416" y="11302"/>
                  <a:pt x="13010" y="10138"/>
                </a:cubicBezTo>
                <a:cubicBezTo>
                  <a:pt x="13576" y="9028"/>
                  <a:pt x="13802" y="7733"/>
                  <a:pt x="13806" y="5545"/>
                </a:cubicBezTo>
                <a:cubicBezTo>
                  <a:pt x="13809" y="3833"/>
                  <a:pt x="13773" y="3429"/>
                  <a:pt x="13546" y="2684"/>
                </a:cubicBezTo>
                <a:cubicBezTo>
                  <a:pt x="13211" y="1585"/>
                  <a:pt x="12823" y="983"/>
                  <a:pt x="12210" y="605"/>
                </a:cubicBezTo>
                <a:cubicBezTo>
                  <a:pt x="11944" y="441"/>
                  <a:pt x="11636" y="236"/>
                  <a:pt x="11525" y="150"/>
                </a:cubicBezTo>
                <a:cubicBezTo>
                  <a:pt x="11395" y="50"/>
                  <a:pt x="11099" y="0"/>
                  <a:pt x="10800" y="0"/>
                </a:cubicBezTo>
                <a:close/>
                <a:moveTo>
                  <a:pt x="16772" y="4415"/>
                </a:moveTo>
                <a:cubicBezTo>
                  <a:pt x="15756" y="4413"/>
                  <a:pt x="15054" y="5008"/>
                  <a:pt x="14672" y="6188"/>
                </a:cubicBezTo>
                <a:cubicBezTo>
                  <a:pt x="14324" y="7263"/>
                  <a:pt x="14289" y="9681"/>
                  <a:pt x="14601" y="11016"/>
                </a:cubicBezTo>
                <a:cubicBezTo>
                  <a:pt x="14816" y="11938"/>
                  <a:pt x="15353" y="12858"/>
                  <a:pt x="15845" y="13150"/>
                </a:cubicBezTo>
                <a:cubicBezTo>
                  <a:pt x="16005" y="13245"/>
                  <a:pt x="16427" y="13323"/>
                  <a:pt x="16783" y="13329"/>
                </a:cubicBezTo>
                <a:cubicBezTo>
                  <a:pt x="17760" y="13346"/>
                  <a:pt x="18363" y="12811"/>
                  <a:pt x="18804" y="11523"/>
                </a:cubicBezTo>
                <a:cubicBezTo>
                  <a:pt x="19126" y="10585"/>
                  <a:pt x="19152" y="10370"/>
                  <a:pt x="19152" y="8675"/>
                </a:cubicBezTo>
                <a:cubicBezTo>
                  <a:pt x="19152" y="7040"/>
                  <a:pt x="19121" y="6756"/>
                  <a:pt x="18861" y="6062"/>
                </a:cubicBezTo>
                <a:cubicBezTo>
                  <a:pt x="18447" y="4957"/>
                  <a:pt x="17759" y="4417"/>
                  <a:pt x="16772" y="4415"/>
                </a:cubicBezTo>
                <a:close/>
                <a:moveTo>
                  <a:pt x="4824" y="4419"/>
                </a:moveTo>
                <a:cubicBezTo>
                  <a:pt x="3837" y="4418"/>
                  <a:pt x="3154" y="4956"/>
                  <a:pt x="2739" y="6062"/>
                </a:cubicBezTo>
                <a:cubicBezTo>
                  <a:pt x="2479" y="6756"/>
                  <a:pt x="2448" y="7040"/>
                  <a:pt x="2448" y="8675"/>
                </a:cubicBezTo>
                <a:cubicBezTo>
                  <a:pt x="2448" y="10370"/>
                  <a:pt x="2474" y="10585"/>
                  <a:pt x="2796" y="11523"/>
                </a:cubicBezTo>
                <a:cubicBezTo>
                  <a:pt x="3067" y="12315"/>
                  <a:pt x="3257" y="12624"/>
                  <a:pt x="3656" y="12939"/>
                </a:cubicBezTo>
                <a:cubicBezTo>
                  <a:pt x="4289" y="13439"/>
                  <a:pt x="5278" y="13483"/>
                  <a:pt x="5862" y="13038"/>
                </a:cubicBezTo>
                <a:cubicBezTo>
                  <a:pt x="6869" y="12271"/>
                  <a:pt x="7392" y="10184"/>
                  <a:pt x="7180" y="7779"/>
                </a:cubicBezTo>
                <a:cubicBezTo>
                  <a:pt x="6974" y="5451"/>
                  <a:pt x="6249" y="4420"/>
                  <a:pt x="4824" y="4419"/>
                </a:cubicBezTo>
                <a:close/>
                <a:moveTo>
                  <a:pt x="16875" y="5353"/>
                </a:moveTo>
                <a:cubicBezTo>
                  <a:pt x="17181" y="5374"/>
                  <a:pt x="17488" y="5504"/>
                  <a:pt x="17770" y="5761"/>
                </a:cubicBezTo>
                <a:cubicBezTo>
                  <a:pt x="18390" y="6325"/>
                  <a:pt x="18656" y="7702"/>
                  <a:pt x="18502" y="9538"/>
                </a:cubicBezTo>
                <a:cubicBezTo>
                  <a:pt x="18405" y="10701"/>
                  <a:pt x="18180" y="11432"/>
                  <a:pt x="17760" y="11931"/>
                </a:cubicBezTo>
                <a:cubicBezTo>
                  <a:pt x="17487" y="12255"/>
                  <a:pt x="17380" y="12303"/>
                  <a:pt x="16896" y="12334"/>
                </a:cubicBezTo>
                <a:cubicBezTo>
                  <a:pt x="16311" y="12372"/>
                  <a:pt x="16051" y="12245"/>
                  <a:pt x="15685" y="11734"/>
                </a:cubicBezTo>
                <a:cubicBezTo>
                  <a:pt x="15280" y="11169"/>
                  <a:pt x="15046" y="10048"/>
                  <a:pt x="15045" y="8670"/>
                </a:cubicBezTo>
                <a:cubicBezTo>
                  <a:pt x="15044" y="7406"/>
                  <a:pt x="15161" y="6810"/>
                  <a:pt x="15532" y="6179"/>
                </a:cubicBezTo>
                <a:cubicBezTo>
                  <a:pt x="15872" y="5601"/>
                  <a:pt x="16367" y="5318"/>
                  <a:pt x="16875" y="5353"/>
                </a:cubicBezTo>
                <a:close/>
                <a:moveTo>
                  <a:pt x="4785" y="5367"/>
                </a:moveTo>
                <a:cubicBezTo>
                  <a:pt x="5660" y="5360"/>
                  <a:pt x="6297" y="6136"/>
                  <a:pt x="6480" y="7427"/>
                </a:cubicBezTo>
                <a:cubicBezTo>
                  <a:pt x="6587" y="8186"/>
                  <a:pt x="6544" y="9760"/>
                  <a:pt x="6398" y="10500"/>
                </a:cubicBezTo>
                <a:cubicBezTo>
                  <a:pt x="6279" y="11103"/>
                  <a:pt x="5859" y="11909"/>
                  <a:pt x="5531" y="12156"/>
                </a:cubicBezTo>
                <a:cubicBezTo>
                  <a:pt x="5182" y="12420"/>
                  <a:pt x="4410" y="12423"/>
                  <a:pt x="4061" y="12165"/>
                </a:cubicBezTo>
                <a:cubicBezTo>
                  <a:pt x="3783" y="11960"/>
                  <a:pt x="3386" y="11278"/>
                  <a:pt x="3265" y="10800"/>
                </a:cubicBezTo>
                <a:cubicBezTo>
                  <a:pt x="3224" y="10637"/>
                  <a:pt x="3148" y="10083"/>
                  <a:pt x="3098" y="9571"/>
                </a:cubicBezTo>
                <a:cubicBezTo>
                  <a:pt x="2847" y="6997"/>
                  <a:pt x="3499" y="5376"/>
                  <a:pt x="4785" y="5367"/>
                </a:cubicBezTo>
                <a:close/>
                <a:moveTo>
                  <a:pt x="8739" y="11701"/>
                </a:moveTo>
                <a:cubicBezTo>
                  <a:pt x="8628" y="11731"/>
                  <a:pt x="8477" y="11852"/>
                  <a:pt x="8224" y="12085"/>
                </a:cubicBezTo>
                <a:cubicBezTo>
                  <a:pt x="7920" y="12365"/>
                  <a:pt x="7304" y="12799"/>
                  <a:pt x="6857" y="13057"/>
                </a:cubicBezTo>
                <a:cubicBezTo>
                  <a:pt x="5352" y="13925"/>
                  <a:pt x="5293" y="13987"/>
                  <a:pt x="5027" y="14863"/>
                </a:cubicBezTo>
                <a:cubicBezTo>
                  <a:pt x="4826" y="15522"/>
                  <a:pt x="4774" y="16022"/>
                  <a:pt x="4771" y="17392"/>
                </a:cubicBezTo>
                <a:cubicBezTo>
                  <a:pt x="4767" y="19053"/>
                  <a:pt x="4778" y="19105"/>
                  <a:pt x="5091" y="19479"/>
                </a:cubicBezTo>
                <a:cubicBezTo>
                  <a:pt x="5268" y="19690"/>
                  <a:pt x="5378" y="19915"/>
                  <a:pt x="5332" y="19981"/>
                </a:cubicBezTo>
                <a:cubicBezTo>
                  <a:pt x="5065" y="20383"/>
                  <a:pt x="2668" y="19899"/>
                  <a:pt x="1510" y="19207"/>
                </a:cubicBezTo>
                <a:cubicBezTo>
                  <a:pt x="968" y="18882"/>
                  <a:pt x="824" y="18705"/>
                  <a:pt x="753" y="18302"/>
                </a:cubicBezTo>
                <a:cubicBezTo>
                  <a:pt x="560" y="17212"/>
                  <a:pt x="985" y="15595"/>
                  <a:pt x="1467" y="15595"/>
                </a:cubicBezTo>
                <a:cubicBezTo>
                  <a:pt x="1577" y="15595"/>
                  <a:pt x="2094" y="15278"/>
                  <a:pt x="2611" y="14891"/>
                </a:cubicBezTo>
                <a:cubicBezTo>
                  <a:pt x="3311" y="14367"/>
                  <a:pt x="3553" y="14099"/>
                  <a:pt x="3553" y="13845"/>
                </a:cubicBezTo>
                <a:cubicBezTo>
                  <a:pt x="3553" y="13280"/>
                  <a:pt x="3232" y="13273"/>
                  <a:pt x="2533" y="13817"/>
                </a:cubicBezTo>
                <a:cubicBezTo>
                  <a:pt x="2168" y="14100"/>
                  <a:pt x="1565" y="14513"/>
                  <a:pt x="1194" y="14732"/>
                </a:cubicBezTo>
                <a:cubicBezTo>
                  <a:pt x="589" y="15088"/>
                  <a:pt x="490" y="15215"/>
                  <a:pt x="238" y="15998"/>
                </a:cubicBezTo>
                <a:cubicBezTo>
                  <a:pt x="109" y="16396"/>
                  <a:pt x="39" y="16672"/>
                  <a:pt x="0" y="17115"/>
                </a:cubicBezTo>
                <a:cubicBezTo>
                  <a:pt x="23" y="18167"/>
                  <a:pt x="52" y="18787"/>
                  <a:pt x="99" y="18935"/>
                </a:cubicBezTo>
                <a:cubicBezTo>
                  <a:pt x="276" y="19502"/>
                  <a:pt x="1378" y="20282"/>
                  <a:pt x="2586" y="20690"/>
                </a:cubicBezTo>
                <a:cubicBezTo>
                  <a:pt x="3434" y="20976"/>
                  <a:pt x="6010" y="21050"/>
                  <a:pt x="6739" y="20812"/>
                </a:cubicBezTo>
                <a:cubicBezTo>
                  <a:pt x="6930" y="20749"/>
                  <a:pt x="7348" y="20805"/>
                  <a:pt x="7667" y="20929"/>
                </a:cubicBezTo>
                <a:cubicBezTo>
                  <a:pt x="7986" y="21053"/>
                  <a:pt x="8549" y="21203"/>
                  <a:pt x="8917" y="21262"/>
                </a:cubicBezTo>
                <a:cubicBezTo>
                  <a:pt x="9286" y="21321"/>
                  <a:pt x="9616" y="21435"/>
                  <a:pt x="9649" y="21516"/>
                </a:cubicBezTo>
                <a:cubicBezTo>
                  <a:pt x="9663" y="21549"/>
                  <a:pt x="10177" y="21576"/>
                  <a:pt x="10892" y="21600"/>
                </a:cubicBezTo>
                <a:cubicBezTo>
                  <a:pt x="11595" y="21572"/>
                  <a:pt x="12056" y="21538"/>
                  <a:pt x="12075" y="21492"/>
                </a:cubicBezTo>
                <a:cubicBezTo>
                  <a:pt x="12114" y="21397"/>
                  <a:pt x="12276" y="21319"/>
                  <a:pt x="12434" y="21319"/>
                </a:cubicBezTo>
                <a:cubicBezTo>
                  <a:pt x="12593" y="21319"/>
                  <a:pt x="13116" y="21194"/>
                  <a:pt x="13596" y="21046"/>
                </a:cubicBezTo>
                <a:cubicBezTo>
                  <a:pt x="14303" y="20827"/>
                  <a:pt x="14700" y="20810"/>
                  <a:pt x="15706" y="20948"/>
                </a:cubicBezTo>
                <a:cubicBezTo>
                  <a:pt x="17583" y="21206"/>
                  <a:pt x="19367" y="20815"/>
                  <a:pt x="20726" y="19850"/>
                </a:cubicBezTo>
                <a:cubicBezTo>
                  <a:pt x="21122" y="19569"/>
                  <a:pt x="21410" y="19235"/>
                  <a:pt x="21501" y="18940"/>
                </a:cubicBezTo>
                <a:cubicBezTo>
                  <a:pt x="21548" y="18791"/>
                  <a:pt x="21577" y="18172"/>
                  <a:pt x="21600" y="17120"/>
                </a:cubicBezTo>
                <a:cubicBezTo>
                  <a:pt x="21600" y="17119"/>
                  <a:pt x="21600" y="17116"/>
                  <a:pt x="21600" y="17115"/>
                </a:cubicBezTo>
                <a:cubicBezTo>
                  <a:pt x="21562" y="16672"/>
                  <a:pt x="21493" y="16401"/>
                  <a:pt x="21366" y="16008"/>
                </a:cubicBezTo>
                <a:cubicBezTo>
                  <a:pt x="21140" y="15306"/>
                  <a:pt x="20993" y="15080"/>
                  <a:pt x="20584" y="14825"/>
                </a:cubicBezTo>
                <a:cubicBezTo>
                  <a:pt x="20307" y="14652"/>
                  <a:pt x="19696" y="14245"/>
                  <a:pt x="19230" y="13915"/>
                </a:cubicBezTo>
                <a:cubicBezTo>
                  <a:pt x="18352" y="13293"/>
                  <a:pt x="18047" y="13269"/>
                  <a:pt x="18047" y="13831"/>
                </a:cubicBezTo>
                <a:cubicBezTo>
                  <a:pt x="18047" y="14192"/>
                  <a:pt x="19133" y="15148"/>
                  <a:pt x="19952" y="15510"/>
                </a:cubicBezTo>
                <a:cubicBezTo>
                  <a:pt x="20600" y="15796"/>
                  <a:pt x="20846" y="16352"/>
                  <a:pt x="20865" y="17579"/>
                </a:cubicBezTo>
                <a:cubicBezTo>
                  <a:pt x="20884" y="18791"/>
                  <a:pt x="20813" y="18895"/>
                  <a:pt x="19500" y="19517"/>
                </a:cubicBezTo>
                <a:cubicBezTo>
                  <a:pt x="18558" y="19964"/>
                  <a:pt x="16748" y="20254"/>
                  <a:pt x="16353" y="20028"/>
                </a:cubicBezTo>
                <a:cubicBezTo>
                  <a:pt x="16169" y="19922"/>
                  <a:pt x="16186" y="19866"/>
                  <a:pt x="16491" y="19503"/>
                </a:cubicBezTo>
                <a:cubicBezTo>
                  <a:pt x="16829" y="19100"/>
                  <a:pt x="16832" y="19075"/>
                  <a:pt x="16832" y="17392"/>
                </a:cubicBezTo>
                <a:cubicBezTo>
                  <a:pt x="16832" y="16003"/>
                  <a:pt x="16784" y="15532"/>
                  <a:pt x="16577" y="14863"/>
                </a:cubicBezTo>
                <a:cubicBezTo>
                  <a:pt x="16307" y="13988"/>
                  <a:pt x="16244" y="13925"/>
                  <a:pt x="14743" y="13061"/>
                </a:cubicBezTo>
                <a:cubicBezTo>
                  <a:pt x="14296" y="12803"/>
                  <a:pt x="13699" y="12378"/>
                  <a:pt x="13415" y="12114"/>
                </a:cubicBezTo>
                <a:cubicBezTo>
                  <a:pt x="12856" y="11596"/>
                  <a:pt x="12480" y="11667"/>
                  <a:pt x="12480" y="12292"/>
                </a:cubicBezTo>
                <a:cubicBezTo>
                  <a:pt x="12480" y="12655"/>
                  <a:pt x="14150" y="14032"/>
                  <a:pt x="14996" y="14370"/>
                </a:cubicBezTo>
                <a:cubicBezTo>
                  <a:pt x="15858" y="14713"/>
                  <a:pt x="16274" y="15914"/>
                  <a:pt x="16172" y="17758"/>
                </a:cubicBezTo>
                <a:cubicBezTo>
                  <a:pt x="16125" y="18613"/>
                  <a:pt x="15783" y="18994"/>
                  <a:pt x="14491" y="19630"/>
                </a:cubicBezTo>
                <a:cubicBezTo>
                  <a:pt x="12111" y="20802"/>
                  <a:pt x="8945" y="20701"/>
                  <a:pt x="6672" y="19390"/>
                </a:cubicBezTo>
                <a:cubicBezTo>
                  <a:pt x="5466" y="18695"/>
                  <a:pt x="5370" y="18512"/>
                  <a:pt x="5428" y="16998"/>
                </a:cubicBezTo>
                <a:cubicBezTo>
                  <a:pt x="5495" y="15206"/>
                  <a:pt x="5707" y="14847"/>
                  <a:pt x="7205" y="14018"/>
                </a:cubicBezTo>
                <a:cubicBezTo>
                  <a:pt x="8173" y="13482"/>
                  <a:pt x="9120" y="12625"/>
                  <a:pt x="9120" y="12283"/>
                </a:cubicBezTo>
                <a:cubicBezTo>
                  <a:pt x="9120" y="12126"/>
                  <a:pt x="9040" y="11902"/>
                  <a:pt x="8946" y="11785"/>
                </a:cubicBezTo>
                <a:cubicBezTo>
                  <a:pt x="8912" y="11742"/>
                  <a:pt x="8879" y="11714"/>
                  <a:pt x="8839" y="11701"/>
                </a:cubicBezTo>
                <a:cubicBezTo>
                  <a:pt x="8810" y="11692"/>
                  <a:pt x="8776" y="11691"/>
                  <a:pt x="8739" y="1170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58" name="15 CuadroTexto"/>
          <p:cNvSpPr txBox="1"/>
          <p:nvPr/>
        </p:nvSpPr>
        <p:spPr>
          <a:xfrm>
            <a:off x="5760728" y="3357562"/>
            <a:ext cx="20517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808080"/>
                </a:solidFill>
              </a:defRPr>
            </a:lvl1pPr>
          </a:lstStyle>
          <a:p>
            <a:r>
              <a:t>COMITÉ LOCAL</a:t>
            </a:r>
          </a:p>
        </p:txBody>
      </p:sp>
      <p:pic>
        <p:nvPicPr>
          <p:cNvPr id="1159" name="Picture 1" descr="Picture 1"/>
          <p:cNvPicPr>
            <a:picLocks noChangeAspect="1"/>
          </p:cNvPicPr>
          <p:nvPr/>
        </p:nvPicPr>
        <p:blipFill>
          <a:blip r:embed="rId4"/>
          <a:srcRect l="5195" t="11111" r="5974" b="7648"/>
          <a:stretch>
            <a:fillRect/>
          </a:stretch>
        </p:blipFill>
        <p:spPr>
          <a:xfrm>
            <a:off x="1030954" y="3935712"/>
            <a:ext cx="3014150" cy="1354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337" extrusionOk="0">
                <a:moveTo>
                  <a:pt x="11031" y="0"/>
                </a:moveTo>
                <a:cubicBezTo>
                  <a:pt x="10737" y="0"/>
                  <a:pt x="10518" y="398"/>
                  <a:pt x="10399" y="1157"/>
                </a:cubicBezTo>
                <a:cubicBezTo>
                  <a:pt x="10277" y="1929"/>
                  <a:pt x="10277" y="2172"/>
                  <a:pt x="10402" y="2701"/>
                </a:cubicBezTo>
                <a:cubicBezTo>
                  <a:pt x="10535" y="3269"/>
                  <a:pt x="10491" y="3376"/>
                  <a:pt x="10132" y="3376"/>
                </a:cubicBezTo>
                <a:cubicBezTo>
                  <a:pt x="9801" y="3376"/>
                  <a:pt x="9713" y="3537"/>
                  <a:pt x="9653" y="4226"/>
                </a:cubicBezTo>
                <a:cubicBezTo>
                  <a:pt x="9353" y="7675"/>
                  <a:pt x="9340" y="7907"/>
                  <a:pt x="9432" y="8227"/>
                </a:cubicBezTo>
                <a:cubicBezTo>
                  <a:pt x="9483" y="8403"/>
                  <a:pt x="9534" y="8887"/>
                  <a:pt x="9546" y="9303"/>
                </a:cubicBezTo>
                <a:lnTo>
                  <a:pt x="9565" y="10059"/>
                </a:lnTo>
                <a:lnTo>
                  <a:pt x="8704" y="10103"/>
                </a:lnTo>
                <a:cubicBezTo>
                  <a:pt x="8229" y="10127"/>
                  <a:pt x="7817" y="10094"/>
                  <a:pt x="7788" y="10028"/>
                </a:cubicBezTo>
                <a:cubicBezTo>
                  <a:pt x="7759" y="9962"/>
                  <a:pt x="7726" y="9563"/>
                  <a:pt x="7714" y="9140"/>
                </a:cubicBezTo>
                <a:cubicBezTo>
                  <a:pt x="7694" y="8397"/>
                  <a:pt x="7701" y="8372"/>
                  <a:pt x="7884" y="8365"/>
                </a:cubicBezTo>
                <a:cubicBezTo>
                  <a:pt x="8108" y="8356"/>
                  <a:pt x="8157" y="8254"/>
                  <a:pt x="8621" y="6802"/>
                </a:cubicBezTo>
                <a:lnTo>
                  <a:pt x="8973" y="5695"/>
                </a:lnTo>
                <a:lnTo>
                  <a:pt x="8775" y="5383"/>
                </a:lnTo>
                <a:cubicBezTo>
                  <a:pt x="8665" y="5210"/>
                  <a:pt x="8559" y="5070"/>
                  <a:pt x="8542" y="5070"/>
                </a:cubicBezTo>
                <a:cubicBezTo>
                  <a:pt x="8525" y="5070"/>
                  <a:pt x="8395" y="5456"/>
                  <a:pt x="8253" y="5927"/>
                </a:cubicBezTo>
                <a:cubicBezTo>
                  <a:pt x="8045" y="6617"/>
                  <a:pt x="7977" y="6745"/>
                  <a:pt x="7899" y="6602"/>
                </a:cubicBezTo>
                <a:cubicBezTo>
                  <a:pt x="7752" y="6334"/>
                  <a:pt x="7516" y="5178"/>
                  <a:pt x="7516" y="4726"/>
                </a:cubicBezTo>
                <a:cubicBezTo>
                  <a:pt x="7516" y="3991"/>
                  <a:pt x="7451" y="3839"/>
                  <a:pt x="7136" y="3839"/>
                </a:cubicBezTo>
                <a:cubicBezTo>
                  <a:pt x="6785" y="3839"/>
                  <a:pt x="6730" y="3751"/>
                  <a:pt x="6830" y="3339"/>
                </a:cubicBezTo>
                <a:cubicBezTo>
                  <a:pt x="6939" y="2889"/>
                  <a:pt x="6970" y="1538"/>
                  <a:pt x="6884" y="957"/>
                </a:cubicBezTo>
                <a:cubicBezTo>
                  <a:pt x="6794" y="356"/>
                  <a:pt x="6640" y="157"/>
                  <a:pt x="6280" y="157"/>
                </a:cubicBezTo>
                <a:cubicBezTo>
                  <a:pt x="5936" y="157"/>
                  <a:pt x="5754" y="521"/>
                  <a:pt x="5636" y="1451"/>
                </a:cubicBezTo>
                <a:cubicBezTo>
                  <a:pt x="5544" y="2179"/>
                  <a:pt x="5553" y="2262"/>
                  <a:pt x="5787" y="3270"/>
                </a:cubicBezTo>
                <a:cubicBezTo>
                  <a:pt x="5893" y="3726"/>
                  <a:pt x="5790" y="3839"/>
                  <a:pt x="5274" y="3839"/>
                </a:cubicBezTo>
                <a:cubicBezTo>
                  <a:pt x="4894" y="3839"/>
                  <a:pt x="4760" y="3899"/>
                  <a:pt x="4695" y="4095"/>
                </a:cubicBezTo>
                <a:cubicBezTo>
                  <a:pt x="4575" y="4459"/>
                  <a:pt x="4355" y="4245"/>
                  <a:pt x="4406" y="3814"/>
                </a:cubicBezTo>
                <a:cubicBezTo>
                  <a:pt x="4479" y="3201"/>
                  <a:pt x="4336" y="3762"/>
                  <a:pt x="4250" y="4426"/>
                </a:cubicBezTo>
                <a:cubicBezTo>
                  <a:pt x="4203" y="4790"/>
                  <a:pt x="4111" y="5123"/>
                  <a:pt x="4046" y="5170"/>
                </a:cubicBezTo>
                <a:cubicBezTo>
                  <a:pt x="3981" y="5218"/>
                  <a:pt x="3740" y="5697"/>
                  <a:pt x="3510" y="6233"/>
                </a:cubicBezTo>
                <a:lnTo>
                  <a:pt x="3094" y="7208"/>
                </a:lnTo>
                <a:lnTo>
                  <a:pt x="2606" y="6771"/>
                </a:lnTo>
                <a:cubicBezTo>
                  <a:pt x="2335" y="6528"/>
                  <a:pt x="2108" y="6229"/>
                  <a:pt x="2096" y="6096"/>
                </a:cubicBezTo>
                <a:cubicBezTo>
                  <a:pt x="2083" y="5952"/>
                  <a:pt x="2187" y="5697"/>
                  <a:pt x="2354" y="5464"/>
                </a:cubicBezTo>
                <a:cubicBezTo>
                  <a:pt x="2577" y="5153"/>
                  <a:pt x="2641" y="4958"/>
                  <a:pt x="2674" y="4495"/>
                </a:cubicBezTo>
                <a:cubicBezTo>
                  <a:pt x="2697" y="4177"/>
                  <a:pt x="2731" y="3720"/>
                  <a:pt x="2748" y="3482"/>
                </a:cubicBezTo>
                <a:cubicBezTo>
                  <a:pt x="2766" y="3234"/>
                  <a:pt x="2722" y="2805"/>
                  <a:pt x="2646" y="2476"/>
                </a:cubicBezTo>
                <a:cubicBezTo>
                  <a:pt x="2330" y="1109"/>
                  <a:pt x="1512" y="1266"/>
                  <a:pt x="1313" y="2732"/>
                </a:cubicBezTo>
                <a:cubicBezTo>
                  <a:pt x="1249" y="3209"/>
                  <a:pt x="1250" y="4300"/>
                  <a:pt x="1316" y="6452"/>
                </a:cubicBezTo>
                <a:cubicBezTo>
                  <a:pt x="1320" y="6579"/>
                  <a:pt x="1293" y="7095"/>
                  <a:pt x="1257" y="7602"/>
                </a:cubicBezTo>
                <a:cubicBezTo>
                  <a:pt x="1220" y="8109"/>
                  <a:pt x="1170" y="8940"/>
                  <a:pt x="1146" y="9446"/>
                </a:cubicBezTo>
                <a:cubicBezTo>
                  <a:pt x="1122" y="9953"/>
                  <a:pt x="1089" y="10622"/>
                  <a:pt x="1070" y="10934"/>
                </a:cubicBezTo>
                <a:cubicBezTo>
                  <a:pt x="1041" y="11397"/>
                  <a:pt x="1060" y="11533"/>
                  <a:pt x="1177" y="11672"/>
                </a:cubicBezTo>
                <a:cubicBezTo>
                  <a:pt x="1344" y="11869"/>
                  <a:pt x="1301" y="12135"/>
                  <a:pt x="1104" y="12135"/>
                </a:cubicBezTo>
                <a:cubicBezTo>
                  <a:pt x="904" y="12135"/>
                  <a:pt x="909" y="13504"/>
                  <a:pt x="1109" y="13904"/>
                </a:cubicBezTo>
                <a:cubicBezTo>
                  <a:pt x="1237" y="14159"/>
                  <a:pt x="1241" y="14203"/>
                  <a:pt x="1141" y="14448"/>
                </a:cubicBezTo>
                <a:cubicBezTo>
                  <a:pt x="1080" y="14595"/>
                  <a:pt x="1041" y="14838"/>
                  <a:pt x="1053" y="14985"/>
                </a:cubicBezTo>
                <a:cubicBezTo>
                  <a:pt x="1065" y="15133"/>
                  <a:pt x="1035" y="15280"/>
                  <a:pt x="987" y="15317"/>
                </a:cubicBezTo>
                <a:cubicBezTo>
                  <a:pt x="836" y="15434"/>
                  <a:pt x="746" y="14565"/>
                  <a:pt x="724" y="12747"/>
                </a:cubicBezTo>
                <a:cubicBezTo>
                  <a:pt x="705" y="11185"/>
                  <a:pt x="471" y="6691"/>
                  <a:pt x="369" y="5946"/>
                </a:cubicBezTo>
                <a:cubicBezTo>
                  <a:pt x="312" y="5520"/>
                  <a:pt x="35" y="5671"/>
                  <a:pt x="4" y="6146"/>
                </a:cubicBezTo>
                <a:cubicBezTo>
                  <a:pt x="-37" y="6774"/>
                  <a:pt x="285" y="11874"/>
                  <a:pt x="389" y="12247"/>
                </a:cubicBezTo>
                <a:cubicBezTo>
                  <a:pt x="442" y="12437"/>
                  <a:pt x="521" y="13319"/>
                  <a:pt x="565" y="14204"/>
                </a:cubicBezTo>
                <a:lnTo>
                  <a:pt x="644" y="15811"/>
                </a:lnTo>
                <a:lnTo>
                  <a:pt x="1347" y="15854"/>
                </a:lnTo>
                <a:lnTo>
                  <a:pt x="2050" y="15898"/>
                </a:lnTo>
                <a:lnTo>
                  <a:pt x="2050" y="17355"/>
                </a:lnTo>
                <a:lnTo>
                  <a:pt x="2050" y="18811"/>
                </a:lnTo>
                <a:lnTo>
                  <a:pt x="1597" y="19168"/>
                </a:lnTo>
                <a:cubicBezTo>
                  <a:pt x="1064" y="19586"/>
                  <a:pt x="986" y="19720"/>
                  <a:pt x="1101" y="20024"/>
                </a:cubicBezTo>
                <a:cubicBezTo>
                  <a:pt x="1158" y="20176"/>
                  <a:pt x="1162" y="20282"/>
                  <a:pt x="1112" y="20349"/>
                </a:cubicBezTo>
                <a:cubicBezTo>
                  <a:pt x="1072" y="20404"/>
                  <a:pt x="1038" y="20619"/>
                  <a:pt x="1038" y="20831"/>
                </a:cubicBezTo>
                <a:cubicBezTo>
                  <a:pt x="1038" y="21143"/>
                  <a:pt x="1070" y="21208"/>
                  <a:pt x="1197" y="21168"/>
                </a:cubicBezTo>
                <a:cubicBezTo>
                  <a:pt x="1324" y="21129"/>
                  <a:pt x="1353" y="21022"/>
                  <a:pt x="1353" y="20606"/>
                </a:cubicBezTo>
                <a:cubicBezTo>
                  <a:pt x="1353" y="20133"/>
                  <a:pt x="1380" y="20070"/>
                  <a:pt x="1688" y="19812"/>
                </a:cubicBezTo>
                <a:cubicBezTo>
                  <a:pt x="2022" y="19531"/>
                  <a:pt x="2023" y="19530"/>
                  <a:pt x="2079" y="19862"/>
                </a:cubicBezTo>
                <a:cubicBezTo>
                  <a:pt x="2111" y="20051"/>
                  <a:pt x="2102" y="20300"/>
                  <a:pt x="2062" y="20443"/>
                </a:cubicBezTo>
                <a:cubicBezTo>
                  <a:pt x="1966" y="20783"/>
                  <a:pt x="2051" y="21193"/>
                  <a:pt x="2215" y="21193"/>
                </a:cubicBezTo>
                <a:cubicBezTo>
                  <a:pt x="2371" y="21193"/>
                  <a:pt x="2470" y="20755"/>
                  <a:pt x="2365" y="20524"/>
                </a:cubicBezTo>
                <a:cubicBezTo>
                  <a:pt x="2287" y="20353"/>
                  <a:pt x="2267" y="19765"/>
                  <a:pt x="2334" y="19618"/>
                </a:cubicBezTo>
                <a:cubicBezTo>
                  <a:pt x="2369" y="19541"/>
                  <a:pt x="2561" y="19658"/>
                  <a:pt x="3043" y="20043"/>
                </a:cubicBezTo>
                <a:cubicBezTo>
                  <a:pt x="3113" y="20099"/>
                  <a:pt x="3111" y="20185"/>
                  <a:pt x="3028" y="20462"/>
                </a:cubicBezTo>
                <a:cubicBezTo>
                  <a:pt x="2911" y="20856"/>
                  <a:pt x="2959" y="21124"/>
                  <a:pt x="3165" y="21237"/>
                </a:cubicBezTo>
                <a:cubicBezTo>
                  <a:pt x="3262" y="21290"/>
                  <a:pt x="3332" y="21335"/>
                  <a:pt x="3386" y="21337"/>
                </a:cubicBezTo>
                <a:cubicBezTo>
                  <a:pt x="3547" y="21342"/>
                  <a:pt x="3546" y="20974"/>
                  <a:pt x="3561" y="19393"/>
                </a:cubicBezTo>
                <a:cubicBezTo>
                  <a:pt x="3573" y="18192"/>
                  <a:pt x="3609" y="17442"/>
                  <a:pt x="3652" y="17461"/>
                </a:cubicBezTo>
                <a:cubicBezTo>
                  <a:pt x="3690" y="17478"/>
                  <a:pt x="3740" y="17700"/>
                  <a:pt x="3763" y="17949"/>
                </a:cubicBezTo>
                <a:cubicBezTo>
                  <a:pt x="3786" y="18197"/>
                  <a:pt x="3829" y="18529"/>
                  <a:pt x="3859" y="18686"/>
                </a:cubicBezTo>
                <a:cubicBezTo>
                  <a:pt x="3889" y="18843"/>
                  <a:pt x="3907" y="19193"/>
                  <a:pt x="3899" y="19468"/>
                </a:cubicBezTo>
                <a:cubicBezTo>
                  <a:pt x="3887" y="19860"/>
                  <a:pt x="3912" y="19967"/>
                  <a:pt x="4012" y="19968"/>
                </a:cubicBezTo>
                <a:cubicBezTo>
                  <a:pt x="4082" y="19969"/>
                  <a:pt x="4307" y="20014"/>
                  <a:pt x="4511" y="20068"/>
                </a:cubicBezTo>
                <a:lnTo>
                  <a:pt x="4882" y="20168"/>
                </a:lnTo>
                <a:lnTo>
                  <a:pt x="4857" y="19724"/>
                </a:lnTo>
                <a:cubicBezTo>
                  <a:pt x="4838" y="19365"/>
                  <a:pt x="4796" y="19264"/>
                  <a:pt x="4639" y="19224"/>
                </a:cubicBezTo>
                <a:cubicBezTo>
                  <a:pt x="4416" y="19168"/>
                  <a:pt x="4328" y="18839"/>
                  <a:pt x="4449" y="18518"/>
                </a:cubicBezTo>
                <a:cubicBezTo>
                  <a:pt x="4513" y="18348"/>
                  <a:pt x="4469" y="17730"/>
                  <a:pt x="4247" y="15704"/>
                </a:cubicBezTo>
                <a:cubicBezTo>
                  <a:pt x="4092" y="14279"/>
                  <a:pt x="3964" y="13066"/>
                  <a:pt x="3964" y="13010"/>
                </a:cubicBezTo>
                <a:cubicBezTo>
                  <a:pt x="3964" y="12954"/>
                  <a:pt x="3868" y="12800"/>
                  <a:pt x="3751" y="12666"/>
                </a:cubicBezTo>
                <a:cubicBezTo>
                  <a:pt x="3564" y="12453"/>
                  <a:pt x="3540" y="12359"/>
                  <a:pt x="3559" y="11860"/>
                </a:cubicBezTo>
                <a:lnTo>
                  <a:pt x="3581" y="11291"/>
                </a:lnTo>
                <a:lnTo>
                  <a:pt x="4505" y="11247"/>
                </a:lnTo>
                <a:lnTo>
                  <a:pt x="5430" y="11203"/>
                </a:lnTo>
                <a:lnTo>
                  <a:pt x="5500" y="11616"/>
                </a:lnTo>
                <a:cubicBezTo>
                  <a:pt x="5600" y="12195"/>
                  <a:pt x="5558" y="12489"/>
                  <a:pt x="5361" y="12591"/>
                </a:cubicBezTo>
                <a:cubicBezTo>
                  <a:pt x="5153" y="12699"/>
                  <a:pt x="5110" y="12945"/>
                  <a:pt x="5251" y="13204"/>
                </a:cubicBezTo>
                <a:cubicBezTo>
                  <a:pt x="5310" y="13311"/>
                  <a:pt x="5359" y="13535"/>
                  <a:pt x="5359" y="13698"/>
                </a:cubicBezTo>
                <a:cubicBezTo>
                  <a:pt x="5359" y="13891"/>
                  <a:pt x="5400" y="13977"/>
                  <a:pt x="5478" y="13948"/>
                </a:cubicBezTo>
                <a:cubicBezTo>
                  <a:pt x="5612" y="13897"/>
                  <a:pt x="5659" y="14322"/>
                  <a:pt x="5741" y="16330"/>
                </a:cubicBezTo>
                <a:cubicBezTo>
                  <a:pt x="5788" y="17475"/>
                  <a:pt x="5783" y="17534"/>
                  <a:pt x="5639" y="17617"/>
                </a:cubicBezTo>
                <a:cubicBezTo>
                  <a:pt x="5538" y="17676"/>
                  <a:pt x="5494" y="17810"/>
                  <a:pt x="5503" y="18030"/>
                </a:cubicBezTo>
                <a:cubicBezTo>
                  <a:pt x="5511" y="18209"/>
                  <a:pt x="5492" y="18476"/>
                  <a:pt x="5464" y="18624"/>
                </a:cubicBezTo>
                <a:cubicBezTo>
                  <a:pt x="5361" y="19148"/>
                  <a:pt x="5469" y="19380"/>
                  <a:pt x="5756" y="19249"/>
                </a:cubicBezTo>
                <a:cubicBezTo>
                  <a:pt x="5900" y="19183"/>
                  <a:pt x="6121" y="19139"/>
                  <a:pt x="6246" y="19155"/>
                </a:cubicBezTo>
                <a:cubicBezTo>
                  <a:pt x="6597" y="19200"/>
                  <a:pt x="6761" y="19204"/>
                  <a:pt x="7068" y="19174"/>
                </a:cubicBezTo>
                <a:cubicBezTo>
                  <a:pt x="7224" y="19159"/>
                  <a:pt x="7390" y="19197"/>
                  <a:pt x="7437" y="19262"/>
                </a:cubicBezTo>
                <a:cubicBezTo>
                  <a:pt x="7619" y="19511"/>
                  <a:pt x="7717" y="19227"/>
                  <a:pt x="7714" y="18449"/>
                </a:cubicBezTo>
                <a:cubicBezTo>
                  <a:pt x="7712" y="17743"/>
                  <a:pt x="7696" y="17673"/>
                  <a:pt x="7510" y="17530"/>
                </a:cubicBezTo>
                <a:cubicBezTo>
                  <a:pt x="7279" y="17352"/>
                  <a:pt x="7277" y="17319"/>
                  <a:pt x="7400" y="15361"/>
                </a:cubicBezTo>
                <a:lnTo>
                  <a:pt x="7482" y="14054"/>
                </a:lnTo>
                <a:lnTo>
                  <a:pt x="7743" y="14004"/>
                </a:lnTo>
                <a:cubicBezTo>
                  <a:pt x="7886" y="13978"/>
                  <a:pt x="8003" y="13879"/>
                  <a:pt x="8003" y="13785"/>
                </a:cubicBezTo>
                <a:cubicBezTo>
                  <a:pt x="8003" y="13691"/>
                  <a:pt x="8055" y="13493"/>
                  <a:pt x="8117" y="13341"/>
                </a:cubicBezTo>
                <a:cubicBezTo>
                  <a:pt x="8284" y="12935"/>
                  <a:pt x="8188" y="12621"/>
                  <a:pt x="7884" y="12566"/>
                </a:cubicBezTo>
                <a:cubicBezTo>
                  <a:pt x="7625" y="12519"/>
                  <a:pt x="7621" y="12504"/>
                  <a:pt x="7621" y="11903"/>
                </a:cubicBezTo>
                <a:lnTo>
                  <a:pt x="7621" y="11291"/>
                </a:lnTo>
                <a:lnTo>
                  <a:pt x="8667" y="11291"/>
                </a:lnTo>
                <a:lnTo>
                  <a:pt x="9710" y="11291"/>
                </a:lnTo>
                <a:lnTo>
                  <a:pt x="9710" y="11666"/>
                </a:lnTo>
                <a:cubicBezTo>
                  <a:pt x="9710" y="11938"/>
                  <a:pt x="9662" y="12065"/>
                  <a:pt x="9540" y="12128"/>
                </a:cubicBezTo>
                <a:cubicBezTo>
                  <a:pt x="9332" y="12237"/>
                  <a:pt x="9288" y="12482"/>
                  <a:pt x="9429" y="12741"/>
                </a:cubicBezTo>
                <a:cubicBezTo>
                  <a:pt x="9488" y="12849"/>
                  <a:pt x="9537" y="13074"/>
                  <a:pt x="9537" y="13241"/>
                </a:cubicBezTo>
                <a:cubicBezTo>
                  <a:pt x="9537" y="13442"/>
                  <a:pt x="9571" y="13522"/>
                  <a:pt x="9636" y="13466"/>
                </a:cubicBezTo>
                <a:cubicBezTo>
                  <a:pt x="9800" y="13328"/>
                  <a:pt x="9857" y="13669"/>
                  <a:pt x="9948" y="15354"/>
                </a:cubicBezTo>
                <a:cubicBezTo>
                  <a:pt x="10022" y="16721"/>
                  <a:pt x="10021" y="16981"/>
                  <a:pt x="9937" y="17117"/>
                </a:cubicBezTo>
                <a:cubicBezTo>
                  <a:pt x="9816" y="17314"/>
                  <a:pt x="9793" y="18687"/>
                  <a:pt x="9908" y="18849"/>
                </a:cubicBezTo>
                <a:cubicBezTo>
                  <a:pt x="10038" y="19031"/>
                  <a:pt x="11555" y="18996"/>
                  <a:pt x="11555" y="18811"/>
                </a:cubicBezTo>
                <a:cubicBezTo>
                  <a:pt x="11555" y="18723"/>
                  <a:pt x="11507" y="18499"/>
                  <a:pt x="11448" y="18311"/>
                </a:cubicBezTo>
                <a:cubicBezTo>
                  <a:pt x="11310" y="17879"/>
                  <a:pt x="11370" y="17661"/>
                  <a:pt x="11626" y="17661"/>
                </a:cubicBezTo>
                <a:cubicBezTo>
                  <a:pt x="11837" y="17661"/>
                  <a:pt x="11957" y="17884"/>
                  <a:pt x="11836" y="18049"/>
                </a:cubicBezTo>
                <a:cubicBezTo>
                  <a:pt x="11726" y="18199"/>
                  <a:pt x="11753" y="18739"/>
                  <a:pt x="11876" y="18843"/>
                </a:cubicBezTo>
                <a:cubicBezTo>
                  <a:pt x="11936" y="18894"/>
                  <a:pt x="12035" y="18822"/>
                  <a:pt x="12097" y="18686"/>
                </a:cubicBezTo>
                <a:cubicBezTo>
                  <a:pt x="12199" y="18460"/>
                  <a:pt x="12197" y="18415"/>
                  <a:pt x="12085" y="18142"/>
                </a:cubicBezTo>
                <a:cubicBezTo>
                  <a:pt x="12006" y="17949"/>
                  <a:pt x="11989" y="17815"/>
                  <a:pt x="12037" y="17749"/>
                </a:cubicBezTo>
                <a:cubicBezTo>
                  <a:pt x="12172" y="17565"/>
                  <a:pt x="12115" y="17362"/>
                  <a:pt x="11850" y="17086"/>
                </a:cubicBezTo>
                <a:lnTo>
                  <a:pt x="11589" y="16811"/>
                </a:lnTo>
                <a:lnTo>
                  <a:pt x="11615" y="15898"/>
                </a:lnTo>
                <a:cubicBezTo>
                  <a:pt x="11629" y="15395"/>
                  <a:pt x="11661" y="14667"/>
                  <a:pt x="11686" y="14285"/>
                </a:cubicBezTo>
                <a:cubicBezTo>
                  <a:pt x="11727" y="13639"/>
                  <a:pt x="11748" y="13592"/>
                  <a:pt x="11958" y="13548"/>
                </a:cubicBezTo>
                <a:cubicBezTo>
                  <a:pt x="12082" y="13521"/>
                  <a:pt x="12182" y="13422"/>
                  <a:pt x="12182" y="13329"/>
                </a:cubicBezTo>
                <a:cubicBezTo>
                  <a:pt x="12182" y="13235"/>
                  <a:pt x="12233" y="13030"/>
                  <a:pt x="12295" y="12879"/>
                </a:cubicBezTo>
                <a:cubicBezTo>
                  <a:pt x="12463" y="12469"/>
                  <a:pt x="12369" y="12135"/>
                  <a:pt x="12085" y="12135"/>
                </a:cubicBezTo>
                <a:cubicBezTo>
                  <a:pt x="11803" y="12135"/>
                  <a:pt x="11760" y="12031"/>
                  <a:pt x="11842" y="11553"/>
                </a:cubicBezTo>
                <a:cubicBezTo>
                  <a:pt x="11900" y="11211"/>
                  <a:pt x="11920" y="11205"/>
                  <a:pt x="12754" y="11247"/>
                </a:cubicBezTo>
                <a:lnTo>
                  <a:pt x="13611" y="11291"/>
                </a:lnTo>
                <a:lnTo>
                  <a:pt x="13611" y="11903"/>
                </a:lnTo>
                <a:cubicBezTo>
                  <a:pt x="13611" y="12416"/>
                  <a:pt x="13586" y="12526"/>
                  <a:pt x="13460" y="12566"/>
                </a:cubicBezTo>
                <a:cubicBezTo>
                  <a:pt x="13271" y="12625"/>
                  <a:pt x="13196" y="13023"/>
                  <a:pt x="13313" y="13347"/>
                </a:cubicBezTo>
                <a:cubicBezTo>
                  <a:pt x="13532" y="13956"/>
                  <a:pt x="13551" y="14217"/>
                  <a:pt x="13494" y="15961"/>
                </a:cubicBezTo>
                <a:cubicBezTo>
                  <a:pt x="13455" y="17174"/>
                  <a:pt x="13459" y="17771"/>
                  <a:pt x="13511" y="17911"/>
                </a:cubicBezTo>
                <a:cubicBezTo>
                  <a:pt x="13568" y="18062"/>
                  <a:pt x="13552" y="18218"/>
                  <a:pt x="13443" y="18524"/>
                </a:cubicBezTo>
                <a:cubicBezTo>
                  <a:pt x="13363" y="18749"/>
                  <a:pt x="13296" y="18984"/>
                  <a:pt x="13296" y="19049"/>
                </a:cubicBezTo>
                <a:cubicBezTo>
                  <a:pt x="13296" y="19234"/>
                  <a:pt x="14135" y="19406"/>
                  <a:pt x="14212" y="19237"/>
                </a:cubicBezTo>
                <a:cubicBezTo>
                  <a:pt x="14255" y="19141"/>
                  <a:pt x="14416" y="19162"/>
                  <a:pt x="14659" y="19287"/>
                </a:cubicBezTo>
                <a:lnTo>
                  <a:pt x="15036" y="19480"/>
                </a:lnTo>
                <a:lnTo>
                  <a:pt x="15036" y="19061"/>
                </a:lnTo>
                <a:cubicBezTo>
                  <a:pt x="15036" y="18833"/>
                  <a:pt x="15005" y="18573"/>
                  <a:pt x="14966" y="18486"/>
                </a:cubicBezTo>
                <a:cubicBezTo>
                  <a:pt x="14917" y="18379"/>
                  <a:pt x="14940" y="18242"/>
                  <a:pt x="15034" y="18055"/>
                </a:cubicBezTo>
                <a:cubicBezTo>
                  <a:pt x="15165" y="17792"/>
                  <a:pt x="15179" y="17794"/>
                  <a:pt x="15433" y="18067"/>
                </a:cubicBezTo>
                <a:cubicBezTo>
                  <a:pt x="15671" y="18324"/>
                  <a:pt x="15698" y="18407"/>
                  <a:pt x="15677" y="18868"/>
                </a:cubicBezTo>
                <a:cubicBezTo>
                  <a:pt x="15655" y="19346"/>
                  <a:pt x="15666" y="19375"/>
                  <a:pt x="15850" y="19343"/>
                </a:cubicBezTo>
                <a:cubicBezTo>
                  <a:pt x="15959" y="19324"/>
                  <a:pt x="16096" y="19353"/>
                  <a:pt x="16153" y="19405"/>
                </a:cubicBezTo>
                <a:cubicBezTo>
                  <a:pt x="16211" y="19457"/>
                  <a:pt x="16430" y="19519"/>
                  <a:pt x="16641" y="19543"/>
                </a:cubicBezTo>
                <a:cubicBezTo>
                  <a:pt x="16978" y="19580"/>
                  <a:pt x="17027" y="19626"/>
                  <a:pt x="17046" y="19930"/>
                </a:cubicBezTo>
                <a:cubicBezTo>
                  <a:pt x="17072" y="20336"/>
                  <a:pt x="17111" y="20342"/>
                  <a:pt x="17610" y="20049"/>
                </a:cubicBezTo>
                <a:cubicBezTo>
                  <a:pt x="17818" y="19927"/>
                  <a:pt x="18012" y="19862"/>
                  <a:pt x="18044" y="19905"/>
                </a:cubicBezTo>
                <a:cubicBezTo>
                  <a:pt x="18076" y="19949"/>
                  <a:pt x="18101" y="20293"/>
                  <a:pt x="18101" y="20668"/>
                </a:cubicBezTo>
                <a:cubicBezTo>
                  <a:pt x="18101" y="21426"/>
                  <a:pt x="18176" y="21511"/>
                  <a:pt x="18441" y="21062"/>
                </a:cubicBezTo>
                <a:cubicBezTo>
                  <a:pt x="18578" y="20829"/>
                  <a:pt x="18593" y="20731"/>
                  <a:pt x="18529" y="20468"/>
                </a:cubicBezTo>
                <a:cubicBezTo>
                  <a:pt x="18441" y="20107"/>
                  <a:pt x="18492" y="19977"/>
                  <a:pt x="18846" y="19668"/>
                </a:cubicBezTo>
                <a:cubicBezTo>
                  <a:pt x="19154" y="19399"/>
                  <a:pt x="19235" y="19563"/>
                  <a:pt x="19178" y="20312"/>
                </a:cubicBezTo>
                <a:cubicBezTo>
                  <a:pt x="19129" y="20956"/>
                  <a:pt x="19214" y="21246"/>
                  <a:pt x="19402" y="21087"/>
                </a:cubicBezTo>
                <a:cubicBezTo>
                  <a:pt x="19511" y="20995"/>
                  <a:pt x="19527" y="20339"/>
                  <a:pt x="19425" y="20199"/>
                </a:cubicBezTo>
                <a:cubicBezTo>
                  <a:pt x="19378" y="20136"/>
                  <a:pt x="19381" y="20001"/>
                  <a:pt x="19430" y="19799"/>
                </a:cubicBezTo>
                <a:cubicBezTo>
                  <a:pt x="19509" y="19475"/>
                  <a:pt x="19576" y="19485"/>
                  <a:pt x="20048" y="19912"/>
                </a:cubicBezTo>
                <a:cubicBezTo>
                  <a:pt x="20231" y="20077"/>
                  <a:pt x="20267" y="20167"/>
                  <a:pt x="20204" y="20306"/>
                </a:cubicBezTo>
                <a:cubicBezTo>
                  <a:pt x="20056" y="20633"/>
                  <a:pt x="20105" y="21043"/>
                  <a:pt x="20295" y="21043"/>
                </a:cubicBezTo>
                <a:cubicBezTo>
                  <a:pt x="20457" y="21043"/>
                  <a:pt x="20513" y="20873"/>
                  <a:pt x="20468" y="20506"/>
                </a:cubicBezTo>
                <a:cubicBezTo>
                  <a:pt x="20457" y="20421"/>
                  <a:pt x="20446" y="20152"/>
                  <a:pt x="20442" y="19905"/>
                </a:cubicBezTo>
                <a:cubicBezTo>
                  <a:pt x="20436" y="19497"/>
                  <a:pt x="20397" y="19429"/>
                  <a:pt x="20003" y="19136"/>
                </a:cubicBezTo>
                <a:cubicBezTo>
                  <a:pt x="19765" y="18960"/>
                  <a:pt x="19537" y="18741"/>
                  <a:pt x="19496" y="18649"/>
                </a:cubicBezTo>
                <a:cubicBezTo>
                  <a:pt x="19449" y="18546"/>
                  <a:pt x="19426" y="17948"/>
                  <a:pt x="19439" y="17111"/>
                </a:cubicBezTo>
                <a:lnTo>
                  <a:pt x="19461" y="15742"/>
                </a:lnTo>
                <a:lnTo>
                  <a:pt x="20165" y="15698"/>
                </a:lnTo>
                <a:lnTo>
                  <a:pt x="20868" y="15654"/>
                </a:lnTo>
                <a:lnTo>
                  <a:pt x="20953" y="14085"/>
                </a:lnTo>
                <a:cubicBezTo>
                  <a:pt x="21000" y="13222"/>
                  <a:pt x="21073" y="12426"/>
                  <a:pt x="21114" y="12316"/>
                </a:cubicBezTo>
                <a:cubicBezTo>
                  <a:pt x="21155" y="12206"/>
                  <a:pt x="21277" y="10721"/>
                  <a:pt x="21383" y="9015"/>
                </a:cubicBezTo>
                <a:cubicBezTo>
                  <a:pt x="21553" y="6298"/>
                  <a:pt x="21563" y="5883"/>
                  <a:pt x="21474" y="5683"/>
                </a:cubicBezTo>
                <a:cubicBezTo>
                  <a:pt x="21397" y="5510"/>
                  <a:pt x="21345" y="5499"/>
                  <a:pt x="21253" y="5627"/>
                </a:cubicBezTo>
                <a:cubicBezTo>
                  <a:pt x="21157" y="5761"/>
                  <a:pt x="21093" y="6425"/>
                  <a:pt x="20941" y="8921"/>
                </a:cubicBezTo>
                <a:cubicBezTo>
                  <a:pt x="20837" y="10642"/>
                  <a:pt x="20777" y="12103"/>
                  <a:pt x="20808" y="12172"/>
                </a:cubicBezTo>
                <a:cubicBezTo>
                  <a:pt x="20880" y="12330"/>
                  <a:pt x="20715" y="15035"/>
                  <a:pt x="20621" y="15242"/>
                </a:cubicBezTo>
                <a:cubicBezTo>
                  <a:pt x="20511" y="15484"/>
                  <a:pt x="20395" y="15225"/>
                  <a:pt x="20439" y="14835"/>
                </a:cubicBezTo>
                <a:cubicBezTo>
                  <a:pt x="20468" y="14581"/>
                  <a:pt x="20446" y="14451"/>
                  <a:pt x="20354" y="14373"/>
                </a:cubicBezTo>
                <a:cubicBezTo>
                  <a:pt x="20240" y="14275"/>
                  <a:pt x="20238" y="14242"/>
                  <a:pt x="20337" y="14079"/>
                </a:cubicBezTo>
                <a:cubicBezTo>
                  <a:pt x="20593" y="13661"/>
                  <a:pt x="20612" y="13330"/>
                  <a:pt x="20505" y="11116"/>
                </a:cubicBezTo>
                <a:cubicBezTo>
                  <a:pt x="20448" y="9946"/>
                  <a:pt x="20379" y="8511"/>
                  <a:pt x="20354" y="7934"/>
                </a:cubicBezTo>
                <a:cubicBezTo>
                  <a:pt x="20324" y="7226"/>
                  <a:pt x="20259" y="6719"/>
                  <a:pt x="20153" y="6377"/>
                </a:cubicBezTo>
                <a:cubicBezTo>
                  <a:pt x="19964" y="5763"/>
                  <a:pt x="19875" y="4985"/>
                  <a:pt x="19977" y="4845"/>
                </a:cubicBezTo>
                <a:cubicBezTo>
                  <a:pt x="20018" y="4789"/>
                  <a:pt x="20051" y="4244"/>
                  <a:pt x="20051" y="3620"/>
                </a:cubicBezTo>
                <a:cubicBezTo>
                  <a:pt x="20051" y="2193"/>
                  <a:pt x="19906" y="1688"/>
                  <a:pt x="19496" y="1688"/>
                </a:cubicBezTo>
                <a:cubicBezTo>
                  <a:pt x="19348" y="1688"/>
                  <a:pt x="19178" y="1736"/>
                  <a:pt x="19116" y="1788"/>
                </a:cubicBezTo>
                <a:cubicBezTo>
                  <a:pt x="18661" y="2173"/>
                  <a:pt x="18714" y="5056"/>
                  <a:pt x="19181" y="5314"/>
                </a:cubicBezTo>
                <a:cubicBezTo>
                  <a:pt x="19284" y="5371"/>
                  <a:pt x="19395" y="5578"/>
                  <a:pt x="19430" y="5783"/>
                </a:cubicBezTo>
                <a:cubicBezTo>
                  <a:pt x="19483" y="6088"/>
                  <a:pt x="19453" y="6241"/>
                  <a:pt x="19255" y="6721"/>
                </a:cubicBezTo>
                <a:cubicBezTo>
                  <a:pt x="19123" y="7037"/>
                  <a:pt x="18924" y="7531"/>
                  <a:pt x="18812" y="7821"/>
                </a:cubicBezTo>
                <a:lnTo>
                  <a:pt x="18608" y="8352"/>
                </a:lnTo>
                <a:lnTo>
                  <a:pt x="18407" y="7727"/>
                </a:lnTo>
                <a:cubicBezTo>
                  <a:pt x="18296" y="7383"/>
                  <a:pt x="18176" y="6987"/>
                  <a:pt x="18138" y="6852"/>
                </a:cubicBezTo>
                <a:cubicBezTo>
                  <a:pt x="18075" y="6630"/>
                  <a:pt x="18046" y="6639"/>
                  <a:pt x="17843" y="6927"/>
                </a:cubicBezTo>
                <a:lnTo>
                  <a:pt x="17616" y="7246"/>
                </a:lnTo>
                <a:lnTo>
                  <a:pt x="17815" y="7884"/>
                </a:lnTo>
                <a:cubicBezTo>
                  <a:pt x="17976" y="8402"/>
                  <a:pt x="17999" y="8587"/>
                  <a:pt x="17942" y="8865"/>
                </a:cubicBezTo>
                <a:cubicBezTo>
                  <a:pt x="17853" y="9299"/>
                  <a:pt x="17970" y="9637"/>
                  <a:pt x="18228" y="9703"/>
                </a:cubicBezTo>
                <a:cubicBezTo>
                  <a:pt x="18331" y="9729"/>
                  <a:pt x="18415" y="9825"/>
                  <a:pt x="18415" y="9909"/>
                </a:cubicBezTo>
                <a:cubicBezTo>
                  <a:pt x="18415" y="10002"/>
                  <a:pt x="18048" y="10077"/>
                  <a:pt x="17491" y="10103"/>
                </a:cubicBezTo>
                <a:cubicBezTo>
                  <a:pt x="16451" y="10151"/>
                  <a:pt x="16402" y="10100"/>
                  <a:pt x="16604" y="9159"/>
                </a:cubicBezTo>
                <a:cubicBezTo>
                  <a:pt x="16679" y="8812"/>
                  <a:pt x="16703" y="8493"/>
                  <a:pt x="16669" y="8265"/>
                </a:cubicBezTo>
                <a:cubicBezTo>
                  <a:pt x="16612" y="7877"/>
                  <a:pt x="16613" y="7808"/>
                  <a:pt x="16703" y="5683"/>
                </a:cubicBezTo>
                <a:cubicBezTo>
                  <a:pt x="16744" y="4717"/>
                  <a:pt x="16742" y="4160"/>
                  <a:pt x="16695" y="4033"/>
                </a:cubicBezTo>
                <a:cubicBezTo>
                  <a:pt x="16651" y="3914"/>
                  <a:pt x="16446" y="3839"/>
                  <a:pt x="16156" y="3839"/>
                </a:cubicBezTo>
                <a:cubicBezTo>
                  <a:pt x="15899" y="3839"/>
                  <a:pt x="15671" y="3799"/>
                  <a:pt x="15649" y="3751"/>
                </a:cubicBezTo>
                <a:cubicBezTo>
                  <a:pt x="15627" y="3703"/>
                  <a:pt x="15652" y="3477"/>
                  <a:pt x="15705" y="3251"/>
                </a:cubicBezTo>
                <a:cubicBezTo>
                  <a:pt x="15822" y="2758"/>
                  <a:pt x="15833" y="1391"/>
                  <a:pt x="15725" y="869"/>
                </a:cubicBezTo>
                <a:cubicBezTo>
                  <a:pt x="15565" y="91"/>
                  <a:pt x="15003" y="-89"/>
                  <a:pt x="14716" y="544"/>
                </a:cubicBezTo>
                <a:cubicBezTo>
                  <a:pt x="14553" y="905"/>
                  <a:pt x="14543" y="1019"/>
                  <a:pt x="14566" y="2120"/>
                </a:cubicBezTo>
                <a:cubicBezTo>
                  <a:pt x="14580" y="2772"/>
                  <a:pt x="14605" y="3406"/>
                  <a:pt x="14623" y="3532"/>
                </a:cubicBezTo>
                <a:cubicBezTo>
                  <a:pt x="14647" y="3708"/>
                  <a:pt x="14584" y="3772"/>
                  <a:pt x="14359" y="3807"/>
                </a:cubicBezTo>
                <a:cubicBezTo>
                  <a:pt x="14168" y="3838"/>
                  <a:pt x="14042" y="3952"/>
                  <a:pt x="14002" y="4120"/>
                </a:cubicBezTo>
                <a:cubicBezTo>
                  <a:pt x="13968" y="4263"/>
                  <a:pt x="13917" y="5037"/>
                  <a:pt x="13888" y="5839"/>
                </a:cubicBezTo>
                <a:cubicBezTo>
                  <a:pt x="13811" y="8032"/>
                  <a:pt x="13826" y="7990"/>
                  <a:pt x="13163" y="7990"/>
                </a:cubicBezTo>
                <a:cubicBezTo>
                  <a:pt x="12440" y="7990"/>
                  <a:pt x="12426" y="7944"/>
                  <a:pt x="12426" y="5377"/>
                </a:cubicBezTo>
                <a:lnTo>
                  <a:pt x="12426" y="3457"/>
                </a:lnTo>
                <a:lnTo>
                  <a:pt x="12009" y="3376"/>
                </a:lnTo>
                <a:cubicBezTo>
                  <a:pt x="11639" y="3308"/>
                  <a:pt x="11594" y="3267"/>
                  <a:pt x="11615" y="2995"/>
                </a:cubicBezTo>
                <a:cubicBezTo>
                  <a:pt x="11628" y="2826"/>
                  <a:pt x="11665" y="2625"/>
                  <a:pt x="11700" y="2545"/>
                </a:cubicBezTo>
                <a:cubicBezTo>
                  <a:pt x="11786" y="2349"/>
                  <a:pt x="11782" y="1576"/>
                  <a:pt x="11694" y="1457"/>
                </a:cubicBezTo>
                <a:cubicBezTo>
                  <a:pt x="11656" y="1405"/>
                  <a:pt x="11626" y="1201"/>
                  <a:pt x="11626" y="1001"/>
                </a:cubicBezTo>
                <a:cubicBezTo>
                  <a:pt x="11626" y="519"/>
                  <a:pt x="11317" y="0"/>
                  <a:pt x="11031" y="0"/>
                </a:cubicBezTo>
                <a:close/>
                <a:moveTo>
                  <a:pt x="8953" y="4095"/>
                </a:moveTo>
                <a:cubicBezTo>
                  <a:pt x="8890" y="4130"/>
                  <a:pt x="8837" y="4245"/>
                  <a:pt x="8806" y="4426"/>
                </a:cubicBezTo>
                <a:cubicBezTo>
                  <a:pt x="8779" y="4579"/>
                  <a:pt x="8811" y="4757"/>
                  <a:pt x="8885" y="4877"/>
                </a:cubicBezTo>
                <a:cubicBezTo>
                  <a:pt x="9031" y="5113"/>
                  <a:pt x="9116" y="5070"/>
                  <a:pt x="9217" y="4708"/>
                </a:cubicBezTo>
                <a:cubicBezTo>
                  <a:pt x="9275" y="4498"/>
                  <a:pt x="9263" y="4391"/>
                  <a:pt x="9163" y="4226"/>
                </a:cubicBezTo>
                <a:cubicBezTo>
                  <a:pt x="9088" y="4104"/>
                  <a:pt x="9016" y="4060"/>
                  <a:pt x="8953" y="4095"/>
                </a:cubicBezTo>
                <a:close/>
                <a:moveTo>
                  <a:pt x="17576" y="5683"/>
                </a:moveTo>
                <a:cubicBezTo>
                  <a:pt x="17443" y="5683"/>
                  <a:pt x="17406" y="5761"/>
                  <a:pt x="17406" y="6039"/>
                </a:cubicBezTo>
                <a:cubicBezTo>
                  <a:pt x="17406" y="6236"/>
                  <a:pt x="17426" y="6446"/>
                  <a:pt x="17452" y="6502"/>
                </a:cubicBezTo>
                <a:cubicBezTo>
                  <a:pt x="17519" y="6650"/>
                  <a:pt x="17598" y="6629"/>
                  <a:pt x="17749" y="6421"/>
                </a:cubicBezTo>
                <a:cubicBezTo>
                  <a:pt x="17928" y="6174"/>
                  <a:pt x="17813" y="5683"/>
                  <a:pt x="17576" y="568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5" name="14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16" name="15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18" name="Picture 7" descr="Picture 7"/>
              <p:cNvPicPr>
                <a:picLocks noChangeAspect="1"/>
              </p:cNvPicPr>
              <p:nvPr/>
            </p:nvPicPr>
            <p:blipFill>
              <a:blip r:embed="rId5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9" name="Picture 10" descr="Picture 10"/>
              <p:cNvPicPr>
                <a:picLocks noChangeAspect="1"/>
              </p:cNvPicPr>
              <p:nvPr/>
            </p:nvPicPr>
            <p:blipFill>
              <a:blip r:embed="rId6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Picture 1" descr="Picture 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1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17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 animBg="1" advAuto="0"/>
      <p:bldP spid="115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86686" y="549000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1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5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8" name="CAMBIOS Y MODIFICACIONES"/>
          <p:cNvSpPr txBox="1"/>
          <p:nvPr/>
        </p:nvSpPr>
        <p:spPr>
          <a:xfrm>
            <a:off x="1643041" y="756044"/>
            <a:ext cx="5925996" cy="656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848" tIns="45848" rIns="45848" bIns="45848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INTRODUCCIÓN</a:t>
            </a:r>
          </a:p>
        </p:txBody>
      </p:sp>
      <p:sp>
        <p:nvSpPr>
          <p:cNvPr id="1169" name="Rectángulo 6"/>
          <p:cNvSpPr txBox="1"/>
          <p:nvPr/>
        </p:nvSpPr>
        <p:spPr>
          <a:xfrm>
            <a:off x="1136325" y="1567496"/>
            <a:ext cx="7278001" cy="1762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algn="just">
              <a:defRPr sz="1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Los </a:t>
            </a:r>
            <a:r>
              <a:rPr dirty="0" err="1"/>
              <a:t>Comités</a:t>
            </a:r>
            <a:r>
              <a:rPr dirty="0"/>
              <a:t> Locales </a:t>
            </a:r>
            <a:r>
              <a:rPr dirty="0" err="1"/>
              <a:t>Mixtos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, </a:t>
            </a:r>
            <a:r>
              <a:rPr dirty="0" err="1"/>
              <a:t>elabora</a:t>
            </a:r>
            <a:r>
              <a:rPr lang="es-ES" dirty="0"/>
              <a:t>n</a:t>
            </a:r>
            <a:r>
              <a:rPr dirty="0"/>
              <a:t> la </a:t>
            </a:r>
            <a:r>
              <a:rPr b="1" i="1" dirty="0" err="1"/>
              <a:t>Programación</a:t>
            </a:r>
            <a:r>
              <a:rPr b="1" i="1" dirty="0"/>
              <a:t> de </a:t>
            </a:r>
            <a:r>
              <a:rPr b="1" i="1" dirty="0" err="1"/>
              <a:t>Capacitación</a:t>
            </a:r>
            <a:r>
              <a:rPr dirty="0"/>
              <a:t> </a:t>
            </a:r>
            <a:r>
              <a:rPr lang="es-ES" dirty="0"/>
              <a:t>mediante acciones conjuntas entre </a:t>
            </a:r>
            <a:r>
              <a:rPr lang="es-ES" dirty="0" smtClean="0"/>
              <a:t>los representantes </a:t>
            </a:r>
            <a:r>
              <a:rPr lang="es-ES" dirty="0" err="1" smtClean="0"/>
              <a:t>instituciona</a:t>
            </a:r>
            <a:r>
              <a:rPr dirty="0" smtClean="0"/>
              <a:t>les </a:t>
            </a:r>
            <a:r>
              <a:rPr dirty="0"/>
              <a:t>y </a:t>
            </a:r>
            <a:r>
              <a:rPr dirty="0" err="1"/>
              <a:t>sindicales</a:t>
            </a:r>
            <a:r>
              <a:rPr dirty="0"/>
              <a:t>.</a:t>
            </a:r>
            <a:endParaRPr sz="3500" dirty="0"/>
          </a:p>
          <a:p>
            <a:pPr algn="just">
              <a:defRPr sz="1400">
                <a:latin typeface="Montserrat"/>
                <a:ea typeface="Montserrat"/>
                <a:cs typeface="Montserrat"/>
                <a:sym typeface="Montserrat"/>
              </a:defRPr>
            </a:pPr>
            <a:endParaRPr dirty="0"/>
          </a:p>
          <a:p>
            <a:pPr algn="just">
              <a:defRPr sz="1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Los </a:t>
            </a:r>
            <a:r>
              <a:rPr dirty="0" err="1"/>
              <a:t>Comités</a:t>
            </a:r>
            <a:r>
              <a:rPr dirty="0"/>
              <a:t> Locales </a:t>
            </a:r>
            <a:r>
              <a:rPr dirty="0" err="1"/>
              <a:t>facilitarán</a:t>
            </a:r>
            <a:r>
              <a:rPr dirty="0"/>
              <a:t> la </a:t>
            </a:r>
            <a:r>
              <a:rPr dirty="0" err="1"/>
              <a:t>participación</a:t>
            </a:r>
            <a:r>
              <a:rPr dirty="0"/>
              <a:t> </a:t>
            </a:r>
            <a:r>
              <a:rPr dirty="0" err="1"/>
              <a:t>dinámica</a:t>
            </a:r>
            <a:r>
              <a:rPr dirty="0"/>
              <a:t> de los </a:t>
            </a:r>
            <a:r>
              <a:rPr dirty="0" err="1"/>
              <a:t>trabajadores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Detección</a:t>
            </a:r>
            <a:r>
              <a:rPr dirty="0"/>
              <a:t> de </a:t>
            </a:r>
            <a:r>
              <a:rPr dirty="0" err="1"/>
              <a:t>Necesidades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(</a:t>
            </a:r>
            <a:r>
              <a:rPr b="1" dirty="0"/>
              <a:t>DNC</a:t>
            </a:r>
            <a:r>
              <a:rPr dirty="0"/>
              <a:t>) 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coordinación</a:t>
            </a:r>
            <a:r>
              <a:rPr dirty="0"/>
              <a:t> con la </a:t>
            </a:r>
            <a:r>
              <a:rPr dirty="0" err="1"/>
              <a:t>Subcomisión</a:t>
            </a:r>
            <a:r>
              <a:rPr dirty="0"/>
              <a:t> </a:t>
            </a:r>
            <a:r>
              <a:rPr dirty="0" err="1"/>
              <a:t>Mixta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, con la </a:t>
            </a:r>
            <a:r>
              <a:rPr dirty="0" err="1"/>
              <a:t>finalidad</a:t>
            </a:r>
            <a:r>
              <a:rPr dirty="0"/>
              <a:t> de </a:t>
            </a:r>
            <a:r>
              <a:rPr dirty="0" err="1"/>
              <a:t>dar</a:t>
            </a:r>
            <a:r>
              <a:rPr dirty="0"/>
              <a:t> </a:t>
            </a:r>
            <a:r>
              <a:rPr dirty="0" err="1"/>
              <a:t>cumplimiento</a:t>
            </a:r>
            <a:r>
              <a:rPr dirty="0"/>
              <a:t> del plan y los </a:t>
            </a: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establecidos</a:t>
            </a:r>
            <a:r>
              <a:rPr dirty="0"/>
              <a:t>.</a:t>
            </a:r>
          </a:p>
        </p:txBody>
      </p:sp>
      <p:pic>
        <p:nvPicPr>
          <p:cNvPr id="1170" name="Imagen" descr="Imagen"/>
          <p:cNvPicPr>
            <a:picLocks noChangeAspect="1"/>
          </p:cNvPicPr>
          <p:nvPr/>
        </p:nvPicPr>
        <p:blipFill>
          <a:blip r:embed="rId3"/>
          <a:srcRect l="8121" t="12318" r="8024" b="5928"/>
          <a:stretch>
            <a:fillRect/>
          </a:stretch>
        </p:blipFill>
        <p:spPr>
          <a:xfrm>
            <a:off x="3325237" y="3703625"/>
            <a:ext cx="2493526" cy="2393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507" extrusionOk="0">
                <a:moveTo>
                  <a:pt x="15013" y="0"/>
                </a:moveTo>
                <a:cubicBezTo>
                  <a:pt x="14579" y="0"/>
                  <a:pt x="14484" y="68"/>
                  <a:pt x="14484" y="371"/>
                </a:cubicBezTo>
                <a:cubicBezTo>
                  <a:pt x="14484" y="574"/>
                  <a:pt x="14423" y="794"/>
                  <a:pt x="14347" y="859"/>
                </a:cubicBezTo>
                <a:cubicBezTo>
                  <a:pt x="14272" y="924"/>
                  <a:pt x="14210" y="1272"/>
                  <a:pt x="14210" y="1633"/>
                </a:cubicBezTo>
                <a:lnTo>
                  <a:pt x="14210" y="2289"/>
                </a:lnTo>
                <a:lnTo>
                  <a:pt x="14962" y="2289"/>
                </a:lnTo>
                <a:cubicBezTo>
                  <a:pt x="15700" y="2289"/>
                  <a:pt x="15714" y="2277"/>
                  <a:pt x="15714" y="1740"/>
                </a:cubicBezTo>
                <a:cubicBezTo>
                  <a:pt x="15714" y="1438"/>
                  <a:pt x="15679" y="922"/>
                  <a:pt x="15632" y="595"/>
                </a:cubicBezTo>
                <a:cubicBezTo>
                  <a:pt x="15554" y="50"/>
                  <a:pt x="15498" y="0"/>
                  <a:pt x="15013" y="0"/>
                </a:cubicBezTo>
                <a:close/>
                <a:moveTo>
                  <a:pt x="12434" y="14"/>
                </a:moveTo>
                <a:cubicBezTo>
                  <a:pt x="12367" y="-18"/>
                  <a:pt x="12343" y="155"/>
                  <a:pt x="12427" y="560"/>
                </a:cubicBezTo>
                <a:cubicBezTo>
                  <a:pt x="12602" y="1410"/>
                  <a:pt x="12369" y="2465"/>
                  <a:pt x="11840" y="3202"/>
                </a:cubicBezTo>
                <a:cubicBezTo>
                  <a:pt x="11449" y="3748"/>
                  <a:pt x="11227" y="3881"/>
                  <a:pt x="10562" y="3993"/>
                </a:cubicBezTo>
                <a:cubicBezTo>
                  <a:pt x="9720" y="4135"/>
                  <a:pt x="9791" y="4331"/>
                  <a:pt x="10719" y="4428"/>
                </a:cubicBezTo>
                <a:cubicBezTo>
                  <a:pt x="11300" y="4490"/>
                  <a:pt x="11596" y="4355"/>
                  <a:pt x="12171" y="3765"/>
                </a:cubicBezTo>
                <a:cubicBezTo>
                  <a:pt x="12663" y="3261"/>
                  <a:pt x="12942" y="1673"/>
                  <a:pt x="12711" y="695"/>
                </a:cubicBezTo>
                <a:cubicBezTo>
                  <a:pt x="12613" y="283"/>
                  <a:pt x="12501" y="47"/>
                  <a:pt x="12434" y="14"/>
                </a:cubicBezTo>
                <a:close/>
                <a:moveTo>
                  <a:pt x="3306" y="32"/>
                </a:moveTo>
                <a:cubicBezTo>
                  <a:pt x="3288" y="28"/>
                  <a:pt x="3320" y="125"/>
                  <a:pt x="3388" y="321"/>
                </a:cubicBezTo>
                <a:cubicBezTo>
                  <a:pt x="3686" y="1178"/>
                  <a:pt x="3564" y="1908"/>
                  <a:pt x="2988" y="2710"/>
                </a:cubicBezTo>
                <a:cubicBezTo>
                  <a:pt x="2478" y="3419"/>
                  <a:pt x="2400" y="3467"/>
                  <a:pt x="1769" y="3405"/>
                </a:cubicBezTo>
                <a:cubicBezTo>
                  <a:pt x="1089" y="3338"/>
                  <a:pt x="988" y="3511"/>
                  <a:pt x="1530" y="3815"/>
                </a:cubicBezTo>
                <a:cubicBezTo>
                  <a:pt x="1986" y="4071"/>
                  <a:pt x="2319" y="4026"/>
                  <a:pt x="2951" y="3626"/>
                </a:cubicBezTo>
                <a:cubicBezTo>
                  <a:pt x="3593" y="3220"/>
                  <a:pt x="3805" y="2700"/>
                  <a:pt x="3805" y="1533"/>
                </a:cubicBezTo>
                <a:cubicBezTo>
                  <a:pt x="3805" y="1070"/>
                  <a:pt x="3704" y="641"/>
                  <a:pt x="3525" y="356"/>
                </a:cubicBezTo>
                <a:cubicBezTo>
                  <a:pt x="3393" y="144"/>
                  <a:pt x="3324" y="37"/>
                  <a:pt x="3306" y="32"/>
                </a:cubicBezTo>
                <a:close/>
                <a:moveTo>
                  <a:pt x="10446" y="146"/>
                </a:moveTo>
                <a:cubicBezTo>
                  <a:pt x="10360" y="146"/>
                  <a:pt x="10275" y="210"/>
                  <a:pt x="10138" y="335"/>
                </a:cubicBezTo>
                <a:cubicBezTo>
                  <a:pt x="9774" y="667"/>
                  <a:pt x="9738" y="1262"/>
                  <a:pt x="10053" y="1747"/>
                </a:cubicBezTo>
                <a:cubicBezTo>
                  <a:pt x="10235" y="2027"/>
                  <a:pt x="10247" y="2145"/>
                  <a:pt x="10108" y="2378"/>
                </a:cubicBezTo>
                <a:cubicBezTo>
                  <a:pt x="10014" y="2536"/>
                  <a:pt x="9971" y="2793"/>
                  <a:pt x="10015" y="2952"/>
                </a:cubicBezTo>
                <a:cubicBezTo>
                  <a:pt x="10058" y="3110"/>
                  <a:pt x="10259" y="3241"/>
                  <a:pt x="10459" y="3241"/>
                </a:cubicBezTo>
                <a:cubicBezTo>
                  <a:pt x="10798" y="3241"/>
                  <a:pt x="10817" y="3195"/>
                  <a:pt x="10746" y="2585"/>
                </a:cubicBezTo>
                <a:cubicBezTo>
                  <a:pt x="10695" y="2143"/>
                  <a:pt x="10734" y="1857"/>
                  <a:pt x="10866" y="1704"/>
                </a:cubicBezTo>
                <a:cubicBezTo>
                  <a:pt x="11159" y="1366"/>
                  <a:pt x="11099" y="656"/>
                  <a:pt x="10753" y="335"/>
                </a:cubicBezTo>
                <a:cubicBezTo>
                  <a:pt x="10617" y="210"/>
                  <a:pt x="10532" y="146"/>
                  <a:pt x="10446" y="146"/>
                </a:cubicBezTo>
                <a:close/>
                <a:moveTo>
                  <a:pt x="18727" y="192"/>
                </a:moveTo>
                <a:cubicBezTo>
                  <a:pt x="18264" y="192"/>
                  <a:pt x="18172" y="259"/>
                  <a:pt x="18098" y="670"/>
                </a:cubicBezTo>
                <a:cubicBezTo>
                  <a:pt x="18008" y="1171"/>
                  <a:pt x="18235" y="1748"/>
                  <a:pt x="18505" y="1690"/>
                </a:cubicBezTo>
                <a:cubicBezTo>
                  <a:pt x="18589" y="1673"/>
                  <a:pt x="18750" y="1709"/>
                  <a:pt x="18863" y="1772"/>
                </a:cubicBezTo>
                <a:cubicBezTo>
                  <a:pt x="18976" y="1835"/>
                  <a:pt x="19190" y="1922"/>
                  <a:pt x="19341" y="1968"/>
                </a:cubicBezTo>
                <a:cubicBezTo>
                  <a:pt x="19776" y="2100"/>
                  <a:pt x="19886" y="2005"/>
                  <a:pt x="19932" y="1462"/>
                </a:cubicBezTo>
                <a:cubicBezTo>
                  <a:pt x="19962" y="1105"/>
                  <a:pt x="19915" y="955"/>
                  <a:pt x="19768" y="955"/>
                </a:cubicBezTo>
                <a:cubicBezTo>
                  <a:pt x="19653" y="955"/>
                  <a:pt x="19490" y="780"/>
                  <a:pt x="19410" y="570"/>
                </a:cubicBezTo>
                <a:cubicBezTo>
                  <a:pt x="19301" y="287"/>
                  <a:pt x="19127" y="192"/>
                  <a:pt x="18727" y="192"/>
                </a:cubicBezTo>
                <a:close/>
                <a:moveTo>
                  <a:pt x="20602" y="192"/>
                </a:moveTo>
                <a:cubicBezTo>
                  <a:pt x="20585" y="192"/>
                  <a:pt x="20596" y="574"/>
                  <a:pt x="20623" y="1041"/>
                </a:cubicBezTo>
                <a:cubicBezTo>
                  <a:pt x="20705" y="2474"/>
                  <a:pt x="20013" y="3486"/>
                  <a:pt x="18966" y="3466"/>
                </a:cubicBezTo>
                <a:cubicBezTo>
                  <a:pt x="18472" y="3456"/>
                  <a:pt x="18447" y="3478"/>
                  <a:pt x="18679" y="3722"/>
                </a:cubicBezTo>
                <a:cubicBezTo>
                  <a:pt x="19176" y="4246"/>
                  <a:pt x="20122" y="3959"/>
                  <a:pt x="20670" y="3116"/>
                </a:cubicBezTo>
                <a:cubicBezTo>
                  <a:pt x="20951" y="2683"/>
                  <a:pt x="21028" y="1212"/>
                  <a:pt x="20800" y="620"/>
                </a:cubicBezTo>
                <a:cubicBezTo>
                  <a:pt x="20709" y="384"/>
                  <a:pt x="20619" y="192"/>
                  <a:pt x="20602" y="192"/>
                </a:cubicBezTo>
                <a:close/>
                <a:moveTo>
                  <a:pt x="1731" y="235"/>
                </a:moveTo>
                <a:cubicBezTo>
                  <a:pt x="1683" y="233"/>
                  <a:pt x="1633" y="239"/>
                  <a:pt x="1584" y="256"/>
                </a:cubicBezTo>
                <a:cubicBezTo>
                  <a:pt x="909" y="492"/>
                  <a:pt x="1044" y="1715"/>
                  <a:pt x="1745" y="1715"/>
                </a:cubicBezTo>
                <a:cubicBezTo>
                  <a:pt x="1957" y="1715"/>
                  <a:pt x="2207" y="1847"/>
                  <a:pt x="2302" y="2007"/>
                </a:cubicBezTo>
                <a:cubicBezTo>
                  <a:pt x="2397" y="2167"/>
                  <a:pt x="2509" y="2254"/>
                  <a:pt x="2548" y="2200"/>
                </a:cubicBezTo>
                <a:cubicBezTo>
                  <a:pt x="2587" y="2145"/>
                  <a:pt x="2514" y="1942"/>
                  <a:pt x="2387" y="1747"/>
                </a:cubicBezTo>
                <a:cubicBezTo>
                  <a:pt x="2260" y="1552"/>
                  <a:pt x="2192" y="1268"/>
                  <a:pt x="2233" y="1119"/>
                </a:cubicBezTo>
                <a:cubicBezTo>
                  <a:pt x="2348" y="701"/>
                  <a:pt x="2064" y="251"/>
                  <a:pt x="1731" y="235"/>
                </a:cubicBezTo>
                <a:close/>
                <a:moveTo>
                  <a:pt x="16615" y="264"/>
                </a:moveTo>
                <a:cubicBezTo>
                  <a:pt x="16574" y="256"/>
                  <a:pt x="16589" y="438"/>
                  <a:pt x="16632" y="891"/>
                </a:cubicBezTo>
                <a:cubicBezTo>
                  <a:pt x="16716" y="1774"/>
                  <a:pt x="16386" y="2745"/>
                  <a:pt x="15847" y="3205"/>
                </a:cubicBezTo>
                <a:cubicBezTo>
                  <a:pt x="15522" y="3482"/>
                  <a:pt x="14603" y="3559"/>
                  <a:pt x="14337" y="3330"/>
                </a:cubicBezTo>
                <a:cubicBezTo>
                  <a:pt x="14223" y="3232"/>
                  <a:pt x="14203" y="3261"/>
                  <a:pt x="14272" y="3416"/>
                </a:cubicBezTo>
                <a:cubicBezTo>
                  <a:pt x="14329" y="3545"/>
                  <a:pt x="14507" y="3724"/>
                  <a:pt x="14668" y="3815"/>
                </a:cubicBezTo>
                <a:cubicBezTo>
                  <a:pt x="15125" y="4071"/>
                  <a:pt x="15461" y="4026"/>
                  <a:pt x="16093" y="3626"/>
                </a:cubicBezTo>
                <a:cubicBezTo>
                  <a:pt x="16456" y="3396"/>
                  <a:pt x="16726" y="3070"/>
                  <a:pt x="16810" y="2760"/>
                </a:cubicBezTo>
                <a:cubicBezTo>
                  <a:pt x="17007" y="2040"/>
                  <a:pt x="16979" y="892"/>
                  <a:pt x="16752" y="463"/>
                </a:cubicBezTo>
                <a:cubicBezTo>
                  <a:pt x="16685" y="337"/>
                  <a:pt x="16639" y="268"/>
                  <a:pt x="16615" y="264"/>
                </a:cubicBezTo>
                <a:close/>
                <a:moveTo>
                  <a:pt x="5626" y="595"/>
                </a:moveTo>
                <a:cubicBezTo>
                  <a:pt x="5601" y="608"/>
                  <a:pt x="5600" y="645"/>
                  <a:pt x="5629" y="709"/>
                </a:cubicBezTo>
                <a:cubicBezTo>
                  <a:pt x="5678" y="819"/>
                  <a:pt x="5628" y="1015"/>
                  <a:pt x="5516" y="1144"/>
                </a:cubicBezTo>
                <a:cubicBezTo>
                  <a:pt x="5404" y="1274"/>
                  <a:pt x="5311" y="1615"/>
                  <a:pt x="5311" y="1900"/>
                </a:cubicBezTo>
                <a:cubicBezTo>
                  <a:pt x="5311" y="2379"/>
                  <a:pt x="5354" y="2421"/>
                  <a:pt x="5858" y="2421"/>
                </a:cubicBezTo>
                <a:lnTo>
                  <a:pt x="6408" y="2421"/>
                </a:lnTo>
                <a:lnTo>
                  <a:pt x="6408" y="1590"/>
                </a:lnTo>
                <a:cubicBezTo>
                  <a:pt x="6408" y="1002"/>
                  <a:pt x="6351" y="763"/>
                  <a:pt x="6213" y="763"/>
                </a:cubicBezTo>
                <a:cubicBezTo>
                  <a:pt x="6107" y="763"/>
                  <a:pt x="5910" y="704"/>
                  <a:pt x="5779" y="634"/>
                </a:cubicBezTo>
                <a:cubicBezTo>
                  <a:pt x="5703" y="593"/>
                  <a:pt x="5652" y="582"/>
                  <a:pt x="5626" y="595"/>
                </a:cubicBezTo>
                <a:close/>
                <a:moveTo>
                  <a:pt x="7559" y="642"/>
                </a:moveTo>
                <a:cubicBezTo>
                  <a:pt x="7517" y="667"/>
                  <a:pt x="7501" y="816"/>
                  <a:pt x="7501" y="1116"/>
                </a:cubicBezTo>
                <a:cubicBezTo>
                  <a:pt x="7501" y="2496"/>
                  <a:pt x="6843" y="3430"/>
                  <a:pt x="5872" y="3430"/>
                </a:cubicBezTo>
                <a:cubicBezTo>
                  <a:pt x="5305" y="3430"/>
                  <a:pt x="5281" y="3453"/>
                  <a:pt x="5527" y="3712"/>
                </a:cubicBezTo>
                <a:cubicBezTo>
                  <a:pt x="6074" y="4289"/>
                  <a:pt x="7268" y="3824"/>
                  <a:pt x="7624" y="2899"/>
                </a:cubicBezTo>
                <a:cubicBezTo>
                  <a:pt x="7828" y="2367"/>
                  <a:pt x="7854" y="987"/>
                  <a:pt x="7665" y="724"/>
                </a:cubicBezTo>
                <a:cubicBezTo>
                  <a:pt x="7618" y="658"/>
                  <a:pt x="7584" y="627"/>
                  <a:pt x="7559" y="642"/>
                </a:cubicBezTo>
                <a:close/>
                <a:moveTo>
                  <a:pt x="11986" y="5206"/>
                </a:moveTo>
                <a:cubicBezTo>
                  <a:pt x="11506" y="5226"/>
                  <a:pt x="11169" y="5734"/>
                  <a:pt x="11132" y="6643"/>
                </a:cubicBezTo>
                <a:cubicBezTo>
                  <a:pt x="11114" y="7086"/>
                  <a:pt x="11158" y="7495"/>
                  <a:pt x="11228" y="7555"/>
                </a:cubicBezTo>
                <a:cubicBezTo>
                  <a:pt x="11298" y="7616"/>
                  <a:pt x="11234" y="7848"/>
                  <a:pt x="11088" y="8073"/>
                </a:cubicBezTo>
                <a:cubicBezTo>
                  <a:pt x="10941" y="8297"/>
                  <a:pt x="10764" y="8742"/>
                  <a:pt x="10692" y="9057"/>
                </a:cubicBezTo>
                <a:cubicBezTo>
                  <a:pt x="10570" y="9588"/>
                  <a:pt x="10513" y="9627"/>
                  <a:pt x="9899" y="9627"/>
                </a:cubicBezTo>
                <a:cubicBezTo>
                  <a:pt x="9264" y="9627"/>
                  <a:pt x="9225" y="9595"/>
                  <a:pt x="8919" y="8828"/>
                </a:cubicBezTo>
                <a:cubicBezTo>
                  <a:pt x="8643" y="8136"/>
                  <a:pt x="8512" y="7602"/>
                  <a:pt x="8471" y="6996"/>
                </a:cubicBezTo>
                <a:cubicBezTo>
                  <a:pt x="8455" y="6758"/>
                  <a:pt x="7555" y="6290"/>
                  <a:pt x="7112" y="6290"/>
                </a:cubicBezTo>
                <a:cubicBezTo>
                  <a:pt x="6633" y="6290"/>
                  <a:pt x="6465" y="6543"/>
                  <a:pt x="6282" y="7538"/>
                </a:cubicBezTo>
                <a:cubicBezTo>
                  <a:pt x="6205" y="7953"/>
                  <a:pt x="6059" y="8705"/>
                  <a:pt x="5957" y="9210"/>
                </a:cubicBezTo>
                <a:lnTo>
                  <a:pt x="5773" y="10130"/>
                </a:lnTo>
                <a:lnTo>
                  <a:pt x="4912" y="10205"/>
                </a:lnTo>
                <a:cubicBezTo>
                  <a:pt x="4347" y="10255"/>
                  <a:pt x="3884" y="10187"/>
                  <a:pt x="3566" y="10002"/>
                </a:cubicBezTo>
                <a:cubicBezTo>
                  <a:pt x="3116" y="9740"/>
                  <a:pt x="3097" y="9697"/>
                  <a:pt x="3299" y="9385"/>
                </a:cubicBezTo>
                <a:cubicBezTo>
                  <a:pt x="3566" y="8975"/>
                  <a:pt x="3849" y="7314"/>
                  <a:pt x="3747" y="6750"/>
                </a:cubicBezTo>
                <a:cubicBezTo>
                  <a:pt x="3669" y="6315"/>
                  <a:pt x="2655" y="5527"/>
                  <a:pt x="2172" y="5527"/>
                </a:cubicBezTo>
                <a:cubicBezTo>
                  <a:pt x="2025" y="5527"/>
                  <a:pt x="1734" y="5733"/>
                  <a:pt x="1526" y="5983"/>
                </a:cubicBezTo>
                <a:cubicBezTo>
                  <a:pt x="1212" y="6359"/>
                  <a:pt x="1092" y="6400"/>
                  <a:pt x="829" y="6233"/>
                </a:cubicBezTo>
                <a:cubicBezTo>
                  <a:pt x="579" y="6075"/>
                  <a:pt x="463" y="6098"/>
                  <a:pt x="290" y="6340"/>
                </a:cubicBezTo>
                <a:cubicBezTo>
                  <a:pt x="86" y="6623"/>
                  <a:pt x="92" y="6722"/>
                  <a:pt x="341" y="7566"/>
                </a:cubicBezTo>
                <a:cubicBezTo>
                  <a:pt x="594" y="8424"/>
                  <a:pt x="645" y="8484"/>
                  <a:pt x="1113" y="8490"/>
                </a:cubicBezTo>
                <a:cubicBezTo>
                  <a:pt x="1800" y="8499"/>
                  <a:pt x="2055" y="8872"/>
                  <a:pt x="1670" y="9303"/>
                </a:cubicBezTo>
                <a:cubicBezTo>
                  <a:pt x="1512" y="9481"/>
                  <a:pt x="1343" y="9788"/>
                  <a:pt x="1294" y="9984"/>
                </a:cubicBezTo>
                <a:cubicBezTo>
                  <a:pt x="1210" y="10315"/>
                  <a:pt x="1176" y="10305"/>
                  <a:pt x="843" y="9841"/>
                </a:cubicBezTo>
                <a:cubicBezTo>
                  <a:pt x="645" y="9566"/>
                  <a:pt x="361" y="9342"/>
                  <a:pt x="211" y="9342"/>
                </a:cubicBezTo>
                <a:cubicBezTo>
                  <a:pt x="-102" y="9342"/>
                  <a:pt x="-100" y="9362"/>
                  <a:pt x="436" y="12826"/>
                </a:cubicBezTo>
                <a:cubicBezTo>
                  <a:pt x="763" y="14936"/>
                  <a:pt x="1113" y="15821"/>
                  <a:pt x="1622" y="15821"/>
                </a:cubicBezTo>
                <a:cubicBezTo>
                  <a:pt x="2042" y="15821"/>
                  <a:pt x="2185" y="16283"/>
                  <a:pt x="2066" y="17272"/>
                </a:cubicBezTo>
                <a:cubicBezTo>
                  <a:pt x="1965" y="18111"/>
                  <a:pt x="1918" y="18203"/>
                  <a:pt x="1506" y="18320"/>
                </a:cubicBezTo>
                <a:cubicBezTo>
                  <a:pt x="945" y="18480"/>
                  <a:pt x="937" y="18488"/>
                  <a:pt x="840" y="19326"/>
                </a:cubicBezTo>
                <a:cubicBezTo>
                  <a:pt x="761" y="20000"/>
                  <a:pt x="960" y="20310"/>
                  <a:pt x="1113" y="19754"/>
                </a:cubicBezTo>
                <a:cubicBezTo>
                  <a:pt x="1152" y="19611"/>
                  <a:pt x="1350" y="19451"/>
                  <a:pt x="1554" y="19397"/>
                </a:cubicBezTo>
                <a:cubicBezTo>
                  <a:pt x="1837" y="19321"/>
                  <a:pt x="1940" y="19383"/>
                  <a:pt x="1991" y="19657"/>
                </a:cubicBezTo>
                <a:cubicBezTo>
                  <a:pt x="2077" y="20111"/>
                  <a:pt x="2466" y="20135"/>
                  <a:pt x="2411" y="19682"/>
                </a:cubicBezTo>
                <a:cubicBezTo>
                  <a:pt x="2381" y="19429"/>
                  <a:pt x="2479" y="19333"/>
                  <a:pt x="2824" y="19287"/>
                </a:cubicBezTo>
                <a:cubicBezTo>
                  <a:pt x="3189" y="19238"/>
                  <a:pt x="3294" y="19306"/>
                  <a:pt x="3354" y="19622"/>
                </a:cubicBezTo>
                <a:cubicBezTo>
                  <a:pt x="3448" y="20127"/>
                  <a:pt x="3618" y="20129"/>
                  <a:pt x="3713" y="19625"/>
                </a:cubicBezTo>
                <a:cubicBezTo>
                  <a:pt x="3754" y="19408"/>
                  <a:pt x="3865" y="19246"/>
                  <a:pt x="3965" y="19265"/>
                </a:cubicBezTo>
                <a:cubicBezTo>
                  <a:pt x="4492" y="19364"/>
                  <a:pt x="4502" y="19330"/>
                  <a:pt x="4485" y="16277"/>
                </a:cubicBezTo>
                <a:cubicBezTo>
                  <a:pt x="4476" y="14555"/>
                  <a:pt x="4524" y="13222"/>
                  <a:pt x="4601" y="13114"/>
                </a:cubicBezTo>
                <a:cubicBezTo>
                  <a:pt x="4675" y="13012"/>
                  <a:pt x="4851" y="12960"/>
                  <a:pt x="4990" y="12997"/>
                </a:cubicBezTo>
                <a:cubicBezTo>
                  <a:pt x="5222" y="13059"/>
                  <a:pt x="5248" y="13337"/>
                  <a:pt x="5311" y="16113"/>
                </a:cubicBezTo>
                <a:cubicBezTo>
                  <a:pt x="5368" y="18653"/>
                  <a:pt x="5417" y="19158"/>
                  <a:pt x="5588" y="19158"/>
                </a:cubicBezTo>
                <a:cubicBezTo>
                  <a:pt x="5701" y="19158"/>
                  <a:pt x="5810" y="19354"/>
                  <a:pt x="5834" y="19590"/>
                </a:cubicBezTo>
                <a:cubicBezTo>
                  <a:pt x="5858" y="19826"/>
                  <a:pt x="5943" y="20018"/>
                  <a:pt x="6022" y="20018"/>
                </a:cubicBezTo>
                <a:cubicBezTo>
                  <a:pt x="6101" y="20018"/>
                  <a:pt x="6131" y="19841"/>
                  <a:pt x="6090" y="19625"/>
                </a:cubicBezTo>
                <a:cubicBezTo>
                  <a:pt x="5976" y="19015"/>
                  <a:pt x="6364" y="18954"/>
                  <a:pt x="6770" y="19518"/>
                </a:cubicBezTo>
                <a:cubicBezTo>
                  <a:pt x="7218" y="20142"/>
                  <a:pt x="7374" y="20142"/>
                  <a:pt x="7822" y="19518"/>
                </a:cubicBezTo>
                <a:cubicBezTo>
                  <a:pt x="8227" y="18954"/>
                  <a:pt x="8617" y="19015"/>
                  <a:pt x="8502" y="19625"/>
                </a:cubicBezTo>
                <a:cubicBezTo>
                  <a:pt x="8460" y="19848"/>
                  <a:pt x="8494" y="20018"/>
                  <a:pt x="8581" y="20018"/>
                </a:cubicBezTo>
                <a:cubicBezTo>
                  <a:pt x="8665" y="20018"/>
                  <a:pt x="8734" y="19850"/>
                  <a:pt x="8734" y="19647"/>
                </a:cubicBezTo>
                <a:cubicBezTo>
                  <a:pt x="8734" y="19443"/>
                  <a:pt x="8799" y="19223"/>
                  <a:pt x="8878" y="19155"/>
                </a:cubicBezTo>
                <a:cubicBezTo>
                  <a:pt x="8965" y="19080"/>
                  <a:pt x="8885" y="18853"/>
                  <a:pt x="8673" y="18581"/>
                </a:cubicBezTo>
                <a:cubicBezTo>
                  <a:pt x="8175" y="17938"/>
                  <a:pt x="8215" y="17167"/>
                  <a:pt x="8803" y="16095"/>
                </a:cubicBezTo>
                <a:cubicBezTo>
                  <a:pt x="9087" y="15576"/>
                  <a:pt x="9281" y="15004"/>
                  <a:pt x="9281" y="14687"/>
                </a:cubicBezTo>
                <a:cubicBezTo>
                  <a:pt x="9281" y="13993"/>
                  <a:pt x="9564" y="13685"/>
                  <a:pt x="10128" y="13760"/>
                </a:cubicBezTo>
                <a:cubicBezTo>
                  <a:pt x="10506" y="13811"/>
                  <a:pt x="10579" y="13892"/>
                  <a:pt x="10552" y="14248"/>
                </a:cubicBezTo>
                <a:cubicBezTo>
                  <a:pt x="10534" y="14483"/>
                  <a:pt x="10641" y="14979"/>
                  <a:pt x="10791" y="15350"/>
                </a:cubicBezTo>
                <a:cubicBezTo>
                  <a:pt x="11114" y="16151"/>
                  <a:pt x="11158" y="17907"/>
                  <a:pt x="10873" y="18545"/>
                </a:cubicBezTo>
                <a:cubicBezTo>
                  <a:pt x="10563" y="19237"/>
                  <a:pt x="10476" y="20018"/>
                  <a:pt x="10709" y="20018"/>
                </a:cubicBezTo>
                <a:cubicBezTo>
                  <a:pt x="10819" y="20018"/>
                  <a:pt x="10938" y="19951"/>
                  <a:pt x="10975" y="19868"/>
                </a:cubicBezTo>
                <a:cubicBezTo>
                  <a:pt x="11057" y="19683"/>
                  <a:pt x="11630" y="19706"/>
                  <a:pt x="11860" y="19904"/>
                </a:cubicBezTo>
                <a:cubicBezTo>
                  <a:pt x="11953" y="19985"/>
                  <a:pt x="12107" y="19968"/>
                  <a:pt x="12198" y="19871"/>
                </a:cubicBezTo>
                <a:cubicBezTo>
                  <a:pt x="12381" y="19675"/>
                  <a:pt x="13062" y="19688"/>
                  <a:pt x="13206" y="19889"/>
                </a:cubicBezTo>
                <a:cubicBezTo>
                  <a:pt x="13397" y="20154"/>
                  <a:pt x="13554" y="20003"/>
                  <a:pt x="13483" y="19625"/>
                </a:cubicBezTo>
                <a:cubicBezTo>
                  <a:pt x="13442" y="19408"/>
                  <a:pt x="13483" y="19191"/>
                  <a:pt x="13572" y="19144"/>
                </a:cubicBezTo>
                <a:cubicBezTo>
                  <a:pt x="13686" y="19083"/>
                  <a:pt x="13708" y="18654"/>
                  <a:pt x="13650" y="17679"/>
                </a:cubicBezTo>
                <a:cubicBezTo>
                  <a:pt x="13582" y="16541"/>
                  <a:pt x="13613" y="16193"/>
                  <a:pt x="13821" y="15703"/>
                </a:cubicBezTo>
                <a:cubicBezTo>
                  <a:pt x="13959" y="15376"/>
                  <a:pt x="14074" y="14903"/>
                  <a:pt x="14074" y="14648"/>
                </a:cubicBezTo>
                <a:cubicBezTo>
                  <a:pt x="14074" y="13998"/>
                  <a:pt x="14319" y="13724"/>
                  <a:pt x="14907" y="13724"/>
                </a:cubicBezTo>
                <a:cubicBezTo>
                  <a:pt x="15304" y="13724"/>
                  <a:pt x="15407" y="13655"/>
                  <a:pt x="15392" y="13393"/>
                </a:cubicBezTo>
                <a:cubicBezTo>
                  <a:pt x="15378" y="13157"/>
                  <a:pt x="15472" y="13057"/>
                  <a:pt x="15714" y="13057"/>
                </a:cubicBezTo>
                <a:lnTo>
                  <a:pt x="16059" y="13057"/>
                </a:lnTo>
                <a:lnTo>
                  <a:pt x="16096" y="16138"/>
                </a:lnTo>
                <a:lnTo>
                  <a:pt x="16134" y="19215"/>
                </a:lnTo>
                <a:lnTo>
                  <a:pt x="16479" y="19337"/>
                </a:lnTo>
                <a:cubicBezTo>
                  <a:pt x="16668" y="19403"/>
                  <a:pt x="16884" y="19404"/>
                  <a:pt x="16960" y="19337"/>
                </a:cubicBezTo>
                <a:cubicBezTo>
                  <a:pt x="17037" y="19271"/>
                  <a:pt x="17135" y="19395"/>
                  <a:pt x="17176" y="19615"/>
                </a:cubicBezTo>
                <a:cubicBezTo>
                  <a:pt x="17272" y="20126"/>
                  <a:pt x="17442" y="20130"/>
                  <a:pt x="17538" y="19622"/>
                </a:cubicBezTo>
                <a:cubicBezTo>
                  <a:pt x="17597" y="19306"/>
                  <a:pt x="17702" y="19238"/>
                  <a:pt x="18067" y="19287"/>
                </a:cubicBezTo>
                <a:cubicBezTo>
                  <a:pt x="18413" y="19333"/>
                  <a:pt x="18512" y="19429"/>
                  <a:pt x="18481" y="19682"/>
                </a:cubicBezTo>
                <a:cubicBezTo>
                  <a:pt x="18434" y="20075"/>
                  <a:pt x="18802" y="20138"/>
                  <a:pt x="18908" y="19754"/>
                </a:cubicBezTo>
                <a:cubicBezTo>
                  <a:pt x="18947" y="19611"/>
                  <a:pt x="19144" y="19451"/>
                  <a:pt x="19348" y="19397"/>
                </a:cubicBezTo>
                <a:cubicBezTo>
                  <a:pt x="19631" y="19321"/>
                  <a:pt x="19735" y="19383"/>
                  <a:pt x="19786" y="19657"/>
                </a:cubicBezTo>
                <a:cubicBezTo>
                  <a:pt x="19865" y="20078"/>
                  <a:pt x="19945" y="20092"/>
                  <a:pt x="20271" y="19747"/>
                </a:cubicBezTo>
                <a:cubicBezTo>
                  <a:pt x="20585" y="19415"/>
                  <a:pt x="20474" y="19069"/>
                  <a:pt x="19891" y="18541"/>
                </a:cubicBezTo>
                <a:cubicBezTo>
                  <a:pt x="19336" y="18039"/>
                  <a:pt x="19080" y="17087"/>
                  <a:pt x="19338" y="16491"/>
                </a:cubicBezTo>
                <a:cubicBezTo>
                  <a:pt x="19429" y="16281"/>
                  <a:pt x="19695" y="15969"/>
                  <a:pt x="19932" y="15799"/>
                </a:cubicBezTo>
                <a:cubicBezTo>
                  <a:pt x="20656" y="15282"/>
                  <a:pt x="20727" y="15120"/>
                  <a:pt x="20971" y="13393"/>
                </a:cubicBezTo>
                <a:cubicBezTo>
                  <a:pt x="21100" y="12475"/>
                  <a:pt x="21274" y="11348"/>
                  <a:pt x="21357" y="10889"/>
                </a:cubicBezTo>
                <a:cubicBezTo>
                  <a:pt x="21498" y="10110"/>
                  <a:pt x="21488" y="10037"/>
                  <a:pt x="21179" y="9706"/>
                </a:cubicBezTo>
                <a:cubicBezTo>
                  <a:pt x="20734" y="9230"/>
                  <a:pt x="20419" y="9252"/>
                  <a:pt x="20322" y="9770"/>
                </a:cubicBezTo>
                <a:cubicBezTo>
                  <a:pt x="20244" y="10184"/>
                  <a:pt x="20227" y="10174"/>
                  <a:pt x="19840" y="9531"/>
                </a:cubicBezTo>
                <a:cubicBezTo>
                  <a:pt x="19468" y="8911"/>
                  <a:pt x="19454" y="8829"/>
                  <a:pt x="19632" y="8351"/>
                </a:cubicBezTo>
                <a:cubicBezTo>
                  <a:pt x="19737" y="8067"/>
                  <a:pt x="19820" y="7499"/>
                  <a:pt x="19820" y="7088"/>
                </a:cubicBezTo>
                <a:cubicBezTo>
                  <a:pt x="19820" y="6429"/>
                  <a:pt x="19758" y="6283"/>
                  <a:pt x="19277" y="5840"/>
                </a:cubicBezTo>
                <a:cubicBezTo>
                  <a:pt x="18642" y="5255"/>
                  <a:pt x="18301" y="5224"/>
                  <a:pt x="17599" y="5687"/>
                </a:cubicBezTo>
                <a:cubicBezTo>
                  <a:pt x="17133" y="5994"/>
                  <a:pt x="17105" y="6058"/>
                  <a:pt x="17271" y="6397"/>
                </a:cubicBezTo>
                <a:cubicBezTo>
                  <a:pt x="17372" y="6601"/>
                  <a:pt x="17453" y="6919"/>
                  <a:pt x="17452" y="7103"/>
                </a:cubicBezTo>
                <a:cubicBezTo>
                  <a:pt x="17450" y="7288"/>
                  <a:pt x="17589" y="7853"/>
                  <a:pt x="17760" y="8361"/>
                </a:cubicBezTo>
                <a:lnTo>
                  <a:pt x="18071" y="9285"/>
                </a:lnTo>
                <a:lnTo>
                  <a:pt x="17428" y="10458"/>
                </a:lnTo>
                <a:cubicBezTo>
                  <a:pt x="16819" y="11575"/>
                  <a:pt x="16763" y="11628"/>
                  <a:pt x="16199" y="11628"/>
                </a:cubicBezTo>
                <a:cubicBezTo>
                  <a:pt x="15772" y="11628"/>
                  <a:pt x="15583" y="11717"/>
                  <a:pt x="15519" y="11948"/>
                </a:cubicBezTo>
                <a:cubicBezTo>
                  <a:pt x="15367" y="12500"/>
                  <a:pt x="15010" y="11791"/>
                  <a:pt x="14928" y="10775"/>
                </a:cubicBezTo>
                <a:cubicBezTo>
                  <a:pt x="14870" y="10056"/>
                  <a:pt x="14792" y="9849"/>
                  <a:pt x="14528" y="9709"/>
                </a:cubicBezTo>
                <a:cubicBezTo>
                  <a:pt x="13990" y="9424"/>
                  <a:pt x="13524" y="8591"/>
                  <a:pt x="13524" y="7908"/>
                </a:cubicBezTo>
                <a:cubicBezTo>
                  <a:pt x="13524" y="6759"/>
                  <a:pt x="13357" y="6096"/>
                  <a:pt x="12970" y="5712"/>
                </a:cubicBezTo>
                <a:cubicBezTo>
                  <a:pt x="12613" y="5358"/>
                  <a:pt x="12274" y="5194"/>
                  <a:pt x="11986" y="5206"/>
                </a:cubicBezTo>
                <a:close/>
                <a:moveTo>
                  <a:pt x="21200" y="20417"/>
                </a:moveTo>
                <a:cubicBezTo>
                  <a:pt x="20986" y="20420"/>
                  <a:pt x="20609" y="20479"/>
                  <a:pt x="19956" y="20599"/>
                </a:cubicBezTo>
                <a:cubicBezTo>
                  <a:pt x="17235" y="21101"/>
                  <a:pt x="5178" y="21145"/>
                  <a:pt x="1219" y="20667"/>
                </a:cubicBezTo>
                <a:cubicBezTo>
                  <a:pt x="444" y="20574"/>
                  <a:pt x="97" y="20593"/>
                  <a:pt x="156" y="20724"/>
                </a:cubicBezTo>
                <a:cubicBezTo>
                  <a:pt x="285" y="21016"/>
                  <a:pt x="1083" y="21146"/>
                  <a:pt x="3487" y="21273"/>
                </a:cubicBezTo>
                <a:cubicBezTo>
                  <a:pt x="4679" y="21335"/>
                  <a:pt x="5682" y="21428"/>
                  <a:pt x="5718" y="21476"/>
                </a:cubicBezTo>
                <a:cubicBezTo>
                  <a:pt x="5796" y="21582"/>
                  <a:pt x="17616" y="21391"/>
                  <a:pt x="19253" y="21259"/>
                </a:cubicBezTo>
                <a:cubicBezTo>
                  <a:pt x="20510" y="21157"/>
                  <a:pt x="21463" y="20864"/>
                  <a:pt x="21463" y="20581"/>
                </a:cubicBezTo>
                <a:cubicBezTo>
                  <a:pt x="21463" y="20469"/>
                  <a:pt x="21413" y="20415"/>
                  <a:pt x="21200" y="20417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11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13" name="12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15" name="Picture 7" descr="Picture 7"/>
              <p:cNvPicPr>
                <a:picLocks noChangeAspect="1"/>
              </p:cNvPicPr>
              <p:nvPr/>
            </p:nvPicPr>
            <p:blipFill>
              <a:blip r:embed="rId4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Picture 10" descr="Picture 10"/>
              <p:cNvPicPr>
                <a:picLocks noChangeAspect="1"/>
              </p:cNvPicPr>
              <p:nvPr/>
            </p:nvPicPr>
            <p:blipFill>
              <a:blip r:embed="rId5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7" name="Picture 1" descr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8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14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43957" y="748009"/>
            <a:ext cx="5046782" cy="57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3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7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9" name="Rectángulo 6"/>
          <p:cNvSpPr txBox="1"/>
          <p:nvPr/>
        </p:nvSpPr>
        <p:spPr>
          <a:xfrm>
            <a:off x="4174682" y="2324072"/>
            <a:ext cx="4040656" cy="1516214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255" tIns="19255" rIns="19255" bIns="19255">
            <a:spAutoFit/>
          </a:bodyPr>
          <a:lstStyle>
            <a:lvl1pPr algn="just" defTabSz="2438337"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sz="1600"/>
              <a:t>Establecer los lineamientos para la constitución y funcionamiento de los Comités Locales Mixtos de Capacitación y Adiestramiento, que contribuirán al cumplimiento del Plan y los Programas de Capacitación y Adiestramiento en el IMSS. </a:t>
            </a:r>
          </a:p>
        </p:txBody>
      </p:sp>
      <p:grpSp>
        <p:nvGrpSpPr>
          <p:cNvPr id="1182" name="Shape"/>
          <p:cNvGrpSpPr/>
          <p:nvPr/>
        </p:nvGrpSpPr>
        <p:grpSpPr>
          <a:xfrm>
            <a:off x="1122580" y="2527479"/>
            <a:ext cx="3304903" cy="939800"/>
            <a:chOff x="-37" y="27"/>
            <a:chExt cx="3304902" cy="939798"/>
          </a:xfrm>
        </p:grpSpPr>
        <p:sp>
          <p:nvSpPr>
            <p:cNvPr id="1180" name="Figura"/>
            <p:cNvSpPr/>
            <p:nvPr/>
          </p:nvSpPr>
          <p:spPr>
            <a:xfrm>
              <a:off x="-37" y="27"/>
              <a:ext cx="3070193" cy="93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8" extrusionOk="0">
                  <a:moveTo>
                    <a:pt x="5690" y="3521"/>
                  </a:moveTo>
                  <a:cubicBezTo>
                    <a:pt x="5028" y="1127"/>
                    <a:pt x="4021" y="-282"/>
                    <a:pt x="2927" y="47"/>
                  </a:cubicBezTo>
                  <a:cubicBezTo>
                    <a:pt x="1416" y="563"/>
                    <a:pt x="178" y="4508"/>
                    <a:pt x="20" y="9438"/>
                  </a:cubicBezTo>
                  <a:cubicBezTo>
                    <a:pt x="-196" y="15871"/>
                    <a:pt x="1344" y="21318"/>
                    <a:pt x="3272" y="21318"/>
                  </a:cubicBezTo>
                  <a:cubicBezTo>
                    <a:pt x="4236" y="21318"/>
                    <a:pt x="5100" y="19956"/>
                    <a:pt x="5690" y="17796"/>
                  </a:cubicBezTo>
                  <a:cubicBezTo>
                    <a:pt x="5790" y="17421"/>
                    <a:pt x="5934" y="17233"/>
                    <a:pt x="6093" y="17233"/>
                  </a:cubicBezTo>
                  <a:lnTo>
                    <a:pt x="19130" y="17233"/>
                  </a:lnTo>
                  <a:cubicBezTo>
                    <a:pt x="19260" y="17233"/>
                    <a:pt x="19389" y="17092"/>
                    <a:pt x="19490" y="16810"/>
                  </a:cubicBezTo>
                  <a:lnTo>
                    <a:pt x="21159" y="12021"/>
                  </a:lnTo>
                  <a:cubicBezTo>
                    <a:pt x="21404" y="11316"/>
                    <a:pt x="21404" y="10048"/>
                    <a:pt x="21159" y="9344"/>
                  </a:cubicBezTo>
                  <a:lnTo>
                    <a:pt x="19490" y="4554"/>
                  </a:lnTo>
                  <a:cubicBezTo>
                    <a:pt x="19389" y="4273"/>
                    <a:pt x="19260" y="4132"/>
                    <a:pt x="19130" y="4132"/>
                  </a:cubicBezTo>
                  <a:lnTo>
                    <a:pt x="6093" y="4132"/>
                  </a:lnTo>
                  <a:cubicBezTo>
                    <a:pt x="5934" y="4085"/>
                    <a:pt x="5791" y="3897"/>
                    <a:pt x="5690" y="3521"/>
                  </a:cubicBezTo>
                  <a:close/>
                  <a:moveTo>
                    <a:pt x="3258" y="19017"/>
                  </a:moveTo>
                  <a:cubicBezTo>
                    <a:pt x="1847" y="19017"/>
                    <a:pt x="696" y="15308"/>
                    <a:pt x="696" y="10659"/>
                  </a:cubicBezTo>
                  <a:cubicBezTo>
                    <a:pt x="696" y="6057"/>
                    <a:pt x="1833" y="2301"/>
                    <a:pt x="3258" y="2301"/>
                  </a:cubicBezTo>
                  <a:cubicBezTo>
                    <a:pt x="4668" y="2301"/>
                    <a:pt x="5819" y="6010"/>
                    <a:pt x="5819" y="10659"/>
                  </a:cubicBezTo>
                  <a:cubicBezTo>
                    <a:pt x="5819" y="15261"/>
                    <a:pt x="4668" y="19017"/>
                    <a:pt x="3258" y="19017"/>
                  </a:cubicBezTo>
                  <a:close/>
                </a:path>
              </a:pathLst>
            </a:custGeom>
            <a:solidFill>
              <a:schemeClr val="accent2">
                <a:satOff val="-4966"/>
                <a:lumOff val="-1054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53"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1" name="OBJETIVO"/>
            <p:cNvSpPr txBox="1"/>
            <p:nvPr/>
          </p:nvSpPr>
          <p:spPr>
            <a:xfrm>
              <a:off x="234673" y="258605"/>
              <a:ext cx="3070192" cy="496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914353">
                <a:defRPr sz="1600" b="1">
                  <a:solidFill>
                    <a:srgbClr val="FFFFFF"/>
                  </a:solidFill>
                </a:defRPr>
              </a:lvl1pPr>
            </a:lstStyle>
            <a:p>
              <a:r>
                <a:rPr sz="2800"/>
                <a:t>OBJETIVO</a:t>
              </a:r>
            </a:p>
          </p:txBody>
        </p:sp>
      </p:grpSp>
      <p:pic>
        <p:nvPicPr>
          <p:cNvPr id="1183" name="Graphic 7" descr="Graphic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87" y="2769467"/>
            <a:ext cx="443123" cy="4431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13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15" name="14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17" name="Picture 7" descr="Picture 7"/>
              <p:cNvPicPr>
                <a:picLocks noChangeAspect="1"/>
              </p:cNvPicPr>
              <p:nvPr/>
            </p:nvPicPr>
            <p:blipFill>
              <a:blip r:embed="rId4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8" name="Picture 10" descr="Picture 10"/>
              <p:cNvPicPr>
                <a:picLocks noChangeAspect="1"/>
              </p:cNvPicPr>
              <p:nvPr/>
            </p:nvPicPr>
            <p:blipFill>
              <a:blip r:embed="rId5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9" name="Picture 1" descr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0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16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Línea"/>
          <p:cNvSpPr/>
          <p:nvPr/>
        </p:nvSpPr>
        <p:spPr>
          <a:xfrm>
            <a:off x="1067179" y="1731701"/>
            <a:ext cx="18552" cy="3672409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6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0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91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54639" y="749794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3" name="CAMBIOS Y MODIFICACIONES"/>
          <p:cNvSpPr txBox="1"/>
          <p:nvPr/>
        </p:nvSpPr>
        <p:spPr>
          <a:xfrm>
            <a:off x="1357289" y="754881"/>
            <a:ext cx="5925996" cy="51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848" tIns="45848" rIns="45848" bIns="45848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POLÍTICAS </a:t>
            </a:r>
          </a:p>
        </p:txBody>
      </p:sp>
      <p:sp>
        <p:nvSpPr>
          <p:cNvPr id="1194" name="Rectángulo 6"/>
          <p:cNvSpPr txBox="1"/>
          <p:nvPr/>
        </p:nvSpPr>
        <p:spPr>
          <a:xfrm>
            <a:off x="2027707" y="1321725"/>
            <a:ext cx="6082515" cy="57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Los Comités Locales Mixtos de Capacitación y Adiestramiento se constituirán en la unidad operativa donde se considere conveniente, para contribuir al cumplimiento del plan y programa de capacitación y adiestramiento. </a:t>
            </a:r>
          </a:p>
        </p:txBody>
      </p:sp>
      <p:sp>
        <p:nvSpPr>
          <p:cNvPr id="1195" name="Rectángulo 6"/>
          <p:cNvSpPr txBox="1"/>
          <p:nvPr/>
        </p:nvSpPr>
        <p:spPr>
          <a:xfrm>
            <a:off x="2045639" y="2139303"/>
            <a:ext cx="6464088" cy="74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t>Los Comités Locales Mixtos de Capacitación y Adiestramiento, deben establecer una coordinación estrecha y participativa con sus integrantes,  para dar cumplimiento a las normas, lineamientos y programas emitidos por la Comisión Nacional Mixta de Capacitación y Adiestramiento.</a:t>
            </a:r>
          </a:p>
        </p:txBody>
      </p:sp>
      <p:sp>
        <p:nvSpPr>
          <p:cNvPr id="1196" name="Rectángulo 6"/>
          <p:cNvSpPr txBox="1"/>
          <p:nvPr/>
        </p:nvSpPr>
        <p:spPr>
          <a:xfrm>
            <a:off x="2027707" y="3143044"/>
            <a:ext cx="6464088" cy="57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Los Comités Locales Mixtos de Capacitación y Adiestramiento promoverán la capacitación como una actividad estratégica, con base a los tipos de capacitación que establece el artículo 3 del Reglamento de Capacitación y Adiestramiento.  </a:t>
            </a:r>
          </a:p>
        </p:txBody>
      </p:sp>
      <p:sp>
        <p:nvSpPr>
          <p:cNvPr id="1197" name="Rectángulo 6"/>
          <p:cNvSpPr txBox="1"/>
          <p:nvPr/>
        </p:nvSpPr>
        <p:spPr>
          <a:xfrm>
            <a:off x="2037482" y="4205221"/>
            <a:ext cx="6480402" cy="39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t>Las Subcomisiones Mixtas de Capacitación y Adiestramiento, serán las responsables de capacitar y asesorar a los Comités Locales Mixtos de Capacitación y Adiestramiento.</a:t>
            </a:r>
          </a:p>
        </p:txBody>
      </p:sp>
      <p:sp>
        <p:nvSpPr>
          <p:cNvPr id="1198" name="Rectángulo 6"/>
          <p:cNvSpPr txBox="1"/>
          <p:nvPr/>
        </p:nvSpPr>
        <p:spPr>
          <a:xfrm>
            <a:off x="1984343" y="5212171"/>
            <a:ext cx="6464087" cy="57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La Subcomisiones Mixtas de Capacitación y Adiestramiento, serán las responsables de vigilar el cumplimiento de las funciones de los Comités Locales Mixtos de Capacitación y Adiestramiento para el mejor desempeño de las mismas.</a:t>
            </a:r>
          </a:p>
        </p:txBody>
      </p:sp>
      <p:sp>
        <p:nvSpPr>
          <p:cNvPr id="1199" name="Círculo"/>
          <p:cNvSpPr/>
          <p:nvPr/>
        </p:nvSpPr>
        <p:spPr>
          <a:xfrm>
            <a:off x="848258" y="1232884"/>
            <a:ext cx="499123" cy="499123"/>
          </a:xfrm>
          <a:prstGeom prst="ellipse">
            <a:avLst/>
          </a:prstGeom>
          <a:solidFill>
            <a:schemeClr val="accent1">
              <a:satOff val="-4409"/>
              <a:lumOff val="-1050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0" name="Círculo"/>
          <p:cNvSpPr/>
          <p:nvPr/>
        </p:nvSpPr>
        <p:spPr>
          <a:xfrm>
            <a:off x="826894" y="2160405"/>
            <a:ext cx="499123" cy="499123"/>
          </a:xfrm>
          <a:prstGeom prst="ellipse">
            <a:avLst/>
          </a:prstGeom>
          <a:solidFill>
            <a:srgbClr val="16A08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ts val="800"/>
              </a:lnSpc>
              <a:defRPr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201" name="Círculo"/>
          <p:cNvSpPr/>
          <p:nvPr/>
        </p:nvSpPr>
        <p:spPr>
          <a:xfrm>
            <a:off x="826894" y="3087927"/>
            <a:ext cx="499123" cy="499123"/>
          </a:xfrm>
          <a:prstGeom prst="ellipse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2" name="Círculo"/>
          <p:cNvSpPr/>
          <p:nvPr/>
        </p:nvSpPr>
        <p:spPr>
          <a:xfrm>
            <a:off x="826894" y="4152716"/>
            <a:ext cx="499123" cy="499123"/>
          </a:xfrm>
          <a:prstGeom prst="ellipse">
            <a:avLst/>
          </a:prstGeom>
          <a:solidFill>
            <a:srgbClr val="B51600"/>
          </a:solidFill>
          <a:ln w="12700">
            <a:miter lim="400000"/>
          </a:ln>
        </p:spPr>
        <p:txBody>
          <a:bodyPr lIns="45719" rIns="45719" anchor="ctr"/>
          <a:lstStyle/>
          <a:p>
            <a:pPr defTabSz="825500"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03" name="Círculo"/>
          <p:cNvSpPr/>
          <p:nvPr/>
        </p:nvSpPr>
        <p:spPr>
          <a:xfrm>
            <a:off x="826894" y="5219718"/>
            <a:ext cx="499123" cy="499123"/>
          </a:xfrm>
          <a:prstGeom prst="ellipse">
            <a:avLst/>
          </a:prstGeom>
          <a:solidFill>
            <a:srgbClr val="4B2C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06" name="Grupo"/>
          <p:cNvGrpSpPr/>
          <p:nvPr/>
        </p:nvGrpSpPr>
        <p:grpSpPr>
          <a:xfrm>
            <a:off x="1460386" y="2233195"/>
            <a:ext cx="484984" cy="340081"/>
            <a:chOff x="34099" y="0"/>
            <a:chExt cx="484982" cy="340080"/>
          </a:xfrm>
        </p:grpSpPr>
        <p:sp>
          <p:nvSpPr>
            <p:cNvPr id="1204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5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09" name="Grupo"/>
          <p:cNvGrpSpPr/>
          <p:nvPr/>
        </p:nvGrpSpPr>
        <p:grpSpPr>
          <a:xfrm>
            <a:off x="1451420" y="5297026"/>
            <a:ext cx="484984" cy="340081"/>
            <a:chOff x="34099" y="0"/>
            <a:chExt cx="484982" cy="340080"/>
          </a:xfrm>
        </p:grpSpPr>
        <p:sp>
          <p:nvSpPr>
            <p:cNvPr id="1207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8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12" name="Grupo"/>
          <p:cNvGrpSpPr/>
          <p:nvPr/>
        </p:nvGrpSpPr>
        <p:grpSpPr>
          <a:xfrm>
            <a:off x="1451420" y="3167447"/>
            <a:ext cx="484984" cy="340081"/>
            <a:chOff x="34099" y="0"/>
            <a:chExt cx="484982" cy="340080"/>
          </a:xfrm>
        </p:grpSpPr>
        <p:sp>
          <p:nvSpPr>
            <p:cNvPr id="1210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1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15" name="Grupo"/>
          <p:cNvGrpSpPr/>
          <p:nvPr/>
        </p:nvGrpSpPr>
        <p:grpSpPr>
          <a:xfrm>
            <a:off x="1451420" y="4232237"/>
            <a:ext cx="484984" cy="340081"/>
            <a:chOff x="34099" y="0"/>
            <a:chExt cx="484982" cy="340080"/>
          </a:xfrm>
        </p:grpSpPr>
        <p:sp>
          <p:nvSpPr>
            <p:cNvPr id="1213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4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18" name="Grupo"/>
          <p:cNvGrpSpPr/>
          <p:nvPr/>
        </p:nvGrpSpPr>
        <p:grpSpPr>
          <a:xfrm>
            <a:off x="1462102" y="1310641"/>
            <a:ext cx="484984" cy="340081"/>
            <a:chOff x="34099" y="0"/>
            <a:chExt cx="484982" cy="340080"/>
          </a:xfrm>
        </p:grpSpPr>
        <p:sp>
          <p:nvSpPr>
            <p:cNvPr id="1216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7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37" name="36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39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0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41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2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38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" grpId="0" animBg="1" advAuto="0"/>
      <p:bldP spid="1195" grpId="0" animBg="1" advAuto="0"/>
      <p:bldP spid="1196" grpId="0" animBg="1" advAuto="0"/>
      <p:bldP spid="1197" grpId="0" animBg="1" advAuto="0"/>
      <p:bldP spid="119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Línea"/>
          <p:cNvSpPr/>
          <p:nvPr/>
        </p:nvSpPr>
        <p:spPr>
          <a:xfrm>
            <a:off x="1067179" y="1731701"/>
            <a:ext cx="18552" cy="3672409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1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5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6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54639" y="749794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8" name="CAMBIOS Y MODIFICACIONES"/>
          <p:cNvSpPr txBox="1"/>
          <p:nvPr/>
        </p:nvSpPr>
        <p:spPr>
          <a:xfrm>
            <a:off x="1357289" y="764704"/>
            <a:ext cx="5925996" cy="51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848" tIns="45848" rIns="45848" bIns="45848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POLÍTICAS </a:t>
            </a:r>
          </a:p>
        </p:txBody>
      </p:sp>
      <p:sp>
        <p:nvSpPr>
          <p:cNvPr id="1229" name="Rectángulo 6"/>
          <p:cNvSpPr txBox="1"/>
          <p:nvPr/>
        </p:nvSpPr>
        <p:spPr>
          <a:xfrm>
            <a:off x="2010592" y="1302397"/>
            <a:ext cx="6304304" cy="92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Los Comités Locales Mixtos de Capacitación y Adiestramiento, estarán integrados por igual número de representantes institucionales y sindicales, quienes serán designados por la Subcomisión Mixta de Capacitación y Adiestramiento, teniendo como mínimo tres representantes por cada una de las partes, se deberá tomar en cuenta preferentemente todos los turnos de la unidad operativa.  </a:t>
            </a:r>
          </a:p>
        </p:txBody>
      </p:sp>
      <p:sp>
        <p:nvSpPr>
          <p:cNvPr id="1230" name="Rectángulo 6"/>
          <p:cNvSpPr txBox="1"/>
          <p:nvPr/>
        </p:nvSpPr>
        <p:spPr>
          <a:xfrm>
            <a:off x="2060726" y="2547765"/>
            <a:ext cx="6204036" cy="92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96286" indent="-96286" algn="just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t>  Las Subcomisiones Mixtas de Capacitación y Adiestramiento deberán levantar el </a:t>
            </a:r>
            <a:r>
              <a:rPr b="1" i="1"/>
              <a:t>Acta Constitutiva</a:t>
            </a:r>
            <a:r>
              <a:t> de los Comités Locales Mixtos de Capacitación y Adiestramiento, misma que enviarán a la Representación Ejecutiva de la Comisión Nacional Mixta de Capacitación y Adiestramiento dentro de los cinco días hábiles posteriores a su constitución. </a:t>
            </a:r>
          </a:p>
        </p:txBody>
      </p:sp>
      <p:sp>
        <p:nvSpPr>
          <p:cNvPr id="1231" name="Rectángulo 6"/>
          <p:cNvSpPr txBox="1"/>
          <p:nvPr/>
        </p:nvSpPr>
        <p:spPr>
          <a:xfrm>
            <a:off x="2071670" y="3786190"/>
            <a:ext cx="6158929" cy="57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Los Comités Locales Mixtos de Capacitación y Adiestramiento, sesionarán obligatoriamente una vez al mes en forma ordinaria, y extraordinaria cada vez que lo acuerden sus integrantes.</a:t>
            </a:r>
          </a:p>
        </p:txBody>
      </p:sp>
      <p:sp>
        <p:nvSpPr>
          <p:cNvPr id="1232" name="Rectángulo 6"/>
          <p:cNvSpPr txBox="1"/>
          <p:nvPr/>
        </p:nvSpPr>
        <p:spPr>
          <a:xfrm>
            <a:off x="2010592" y="4756274"/>
            <a:ext cx="6304304" cy="74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96286" indent="-96286" algn="just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t> Los Comités Locales Mixtos de Capacitación y Adiestramiento, deberán nombrar un Secretario Técnico responsable de elaborar el </a:t>
            </a:r>
            <a:r>
              <a:rPr b="1" i="1"/>
              <a:t>Acta de la Sesión </a:t>
            </a:r>
            <a:r>
              <a:t>respectiva; dar seguimiento a los asuntos pendientes, así como convocar a las próximas reuniones a los integrantes.</a:t>
            </a:r>
          </a:p>
        </p:txBody>
      </p:sp>
      <p:sp>
        <p:nvSpPr>
          <p:cNvPr id="1233" name="Círculo"/>
          <p:cNvSpPr/>
          <p:nvPr/>
        </p:nvSpPr>
        <p:spPr>
          <a:xfrm>
            <a:off x="826894" y="1231120"/>
            <a:ext cx="499123" cy="499123"/>
          </a:xfrm>
          <a:prstGeom prst="ellipse">
            <a:avLst/>
          </a:prstGeom>
          <a:solidFill>
            <a:srgbClr val="B51600"/>
          </a:solidFill>
          <a:ln w="12700">
            <a:miter lim="400000"/>
          </a:ln>
        </p:spPr>
        <p:txBody>
          <a:bodyPr lIns="45719" rIns="45719" anchor="ctr"/>
          <a:lstStyle/>
          <a:p>
            <a:pPr defTabSz="825500"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34" name="Círculo"/>
          <p:cNvSpPr/>
          <p:nvPr/>
        </p:nvSpPr>
        <p:spPr>
          <a:xfrm>
            <a:off x="857224" y="3786190"/>
            <a:ext cx="499123" cy="499123"/>
          </a:xfrm>
          <a:prstGeom prst="ellipse">
            <a:avLst/>
          </a:prstGeom>
          <a:solidFill>
            <a:srgbClr val="4B2C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5" name="Círculo"/>
          <p:cNvSpPr/>
          <p:nvPr/>
        </p:nvSpPr>
        <p:spPr>
          <a:xfrm>
            <a:off x="826894" y="2533072"/>
            <a:ext cx="499123" cy="499123"/>
          </a:xfrm>
          <a:prstGeom prst="ellipse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6" name="Círculo"/>
          <p:cNvSpPr/>
          <p:nvPr/>
        </p:nvSpPr>
        <p:spPr>
          <a:xfrm>
            <a:off x="826894" y="4755167"/>
            <a:ext cx="499123" cy="499123"/>
          </a:xfrm>
          <a:prstGeom prst="ellipse">
            <a:avLst/>
          </a:prstGeom>
          <a:solidFill>
            <a:srgbClr val="16A08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ts val="800"/>
              </a:lnSpc>
              <a:defRPr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grpSp>
        <p:nvGrpSpPr>
          <p:cNvPr id="1239" name="Grupo"/>
          <p:cNvGrpSpPr/>
          <p:nvPr/>
        </p:nvGrpSpPr>
        <p:grpSpPr>
          <a:xfrm>
            <a:off x="1442862" y="1310641"/>
            <a:ext cx="484984" cy="340081"/>
            <a:chOff x="34099" y="0"/>
            <a:chExt cx="484982" cy="340080"/>
          </a:xfrm>
        </p:grpSpPr>
        <p:sp>
          <p:nvSpPr>
            <p:cNvPr id="1237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8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42" name="Grupo"/>
          <p:cNvGrpSpPr/>
          <p:nvPr/>
        </p:nvGrpSpPr>
        <p:grpSpPr>
          <a:xfrm>
            <a:off x="1467929" y="2612593"/>
            <a:ext cx="484984" cy="340081"/>
            <a:chOff x="34099" y="0"/>
            <a:chExt cx="484982" cy="340080"/>
          </a:xfrm>
        </p:grpSpPr>
        <p:sp>
          <p:nvSpPr>
            <p:cNvPr id="1240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1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45" name="Grupo"/>
          <p:cNvGrpSpPr/>
          <p:nvPr/>
        </p:nvGrpSpPr>
        <p:grpSpPr>
          <a:xfrm>
            <a:off x="1500166" y="3857628"/>
            <a:ext cx="484983" cy="340081"/>
            <a:chOff x="34099" y="0"/>
            <a:chExt cx="484982" cy="340080"/>
          </a:xfrm>
        </p:grpSpPr>
        <p:sp>
          <p:nvSpPr>
            <p:cNvPr id="1243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4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48" name="Grupo"/>
          <p:cNvGrpSpPr/>
          <p:nvPr/>
        </p:nvGrpSpPr>
        <p:grpSpPr>
          <a:xfrm>
            <a:off x="1442862" y="4834689"/>
            <a:ext cx="484984" cy="340081"/>
            <a:chOff x="34099" y="0"/>
            <a:chExt cx="484982" cy="340080"/>
          </a:xfrm>
        </p:grpSpPr>
        <p:sp>
          <p:nvSpPr>
            <p:cNvPr id="1246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7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32" name="31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34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5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6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7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33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 animBg="1" advAuto="0"/>
      <p:bldP spid="1230" grpId="0" animBg="1" advAuto="0"/>
      <p:bldP spid="1231" grpId="0" animBg="1" advAuto="0"/>
      <p:bldP spid="123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Línea"/>
          <p:cNvSpPr/>
          <p:nvPr/>
        </p:nvSpPr>
        <p:spPr>
          <a:xfrm>
            <a:off x="1045815" y="1782503"/>
            <a:ext cx="18552" cy="3672409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1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5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56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54639" y="749794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8" name="Rectángulo 6"/>
          <p:cNvSpPr txBox="1"/>
          <p:nvPr/>
        </p:nvSpPr>
        <p:spPr>
          <a:xfrm>
            <a:off x="1919621" y="1300066"/>
            <a:ext cx="6621384" cy="92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Las Subcomisiones Mixtas de Capacitación y Adiestramiento integrarán los informes trimestrales de los asuntos relevantes de los Comités Locales Mixtos de Capacitación y Adiestramiento, y los enviarán a la Representación Ejecutiva de la Comisión Nacional Mixta de Capacitación y Adiestramiento, dentro de los cinco días hábiles posteriores al término de cada trimestre (abril, junio, octubre y enero).</a:t>
            </a:r>
          </a:p>
        </p:txBody>
      </p:sp>
      <p:sp>
        <p:nvSpPr>
          <p:cNvPr id="1259" name="Rectángulo 6"/>
          <p:cNvSpPr txBox="1"/>
          <p:nvPr/>
        </p:nvSpPr>
        <p:spPr>
          <a:xfrm>
            <a:off x="1919621" y="2971770"/>
            <a:ext cx="6621384" cy="57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t>La Representación Ejecutiva de la Comisión Nacional Mixta de Capacitación y Adiestramiento revisará los informes trimestrales de los asuntos relevantes y, en su caso, emitirá opinión y dará sugerencias a la Subcomisión Mixta de Capacitación y Adiestramiento correspondiente. </a:t>
            </a:r>
          </a:p>
        </p:txBody>
      </p:sp>
      <p:sp>
        <p:nvSpPr>
          <p:cNvPr id="1260" name="Rectángulo 6"/>
          <p:cNvSpPr txBox="1"/>
          <p:nvPr/>
        </p:nvSpPr>
        <p:spPr>
          <a:xfrm>
            <a:off x="1928794" y="4286256"/>
            <a:ext cx="6621385" cy="962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Clr>
                <a:srgbClr val="941100"/>
              </a:buClr>
              <a:buSzPct val="100000"/>
              <a:buFont typeface="Helvetica"/>
              <a:buChar char="✤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Los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desacuerdo</a:t>
            </a:r>
            <a:r>
              <a:rPr dirty="0"/>
              <a:t> entre </a:t>
            </a:r>
            <a:r>
              <a:rPr dirty="0" err="1"/>
              <a:t>Representantes</a:t>
            </a:r>
            <a:r>
              <a:rPr dirty="0"/>
              <a:t> de los </a:t>
            </a:r>
            <a:r>
              <a:rPr dirty="0" err="1"/>
              <a:t>Comités</a:t>
            </a:r>
            <a:r>
              <a:rPr dirty="0"/>
              <a:t> Locales </a:t>
            </a:r>
            <a:r>
              <a:rPr lang="es-MX" dirty="0" smtClean="0"/>
              <a:t>Mixtos </a:t>
            </a:r>
            <a:r>
              <a:rPr dirty="0" smtClean="0"/>
              <a:t>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, </a:t>
            </a:r>
            <a:r>
              <a:rPr dirty="0" err="1"/>
              <a:t>serán</a:t>
            </a:r>
            <a:r>
              <a:rPr dirty="0"/>
              <a:t> </a:t>
            </a:r>
            <a:r>
              <a:rPr dirty="0" err="1"/>
              <a:t>atendidos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primera</a:t>
            </a:r>
            <a:r>
              <a:rPr dirty="0"/>
              <a:t> </a:t>
            </a:r>
            <a:r>
              <a:rPr dirty="0" err="1"/>
              <a:t>instancia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la </a:t>
            </a:r>
            <a:r>
              <a:rPr dirty="0" err="1"/>
              <a:t>Subcomisión</a:t>
            </a:r>
            <a:r>
              <a:rPr dirty="0"/>
              <a:t> </a:t>
            </a:r>
            <a:r>
              <a:rPr dirty="0" err="1"/>
              <a:t>Mixta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; de </a:t>
            </a:r>
            <a:r>
              <a:rPr dirty="0" err="1"/>
              <a:t>persistir</a:t>
            </a:r>
            <a:r>
              <a:rPr dirty="0"/>
              <a:t> </a:t>
            </a:r>
            <a:r>
              <a:rPr dirty="0" err="1"/>
              <a:t>serán</a:t>
            </a:r>
            <a:r>
              <a:rPr dirty="0"/>
              <a:t> </a:t>
            </a:r>
            <a:r>
              <a:rPr dirty="0" err="1"/>
              <a:t>turnados</a:t>
            </a:r>
            <a:r>
              <a:rPr dirty="0"/>
              <a:t> a la </a:t>
            </a:r>
            <a:r>
              <a:rPr dirty="0" err="1"/>
              <a:t>Representación</a:t>
            </a:r>
            <a:r>
              <a:rPr dirty="0"/>
              <a:t> </a:t>
            </a:r>
            <a:r>
              <a:rPr dirty="0" err="1"/>
              <a:t>Ejecutiva</a:t>
            </a:r>
            <a:r>
              <a:rPr dirty="0"/>
              <a:t> de la </a:t>
            </a:r>
            <a:r>
              <a:rPr dirty="0" err="1"/>
              <a:t>Comisión</a:t>
            </a:r>
            <a:r>
              <a:rPr dirty="0"/>
              <a:t> Nacional </a:t>
            </a:r>
            <a:r>
              <a:rPr dirty="0" err="1"/>
              <a:t>Mixta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, la </a:t>
            </a:r>
            <a:r>
              <a:rPr dirty="0" err="1"/>
              <a:t>cual</a:t>
            </a:r>
            <a:r>
              <a:rPr dirty="0"/>
              <a:t> </a:t>
            </a:r>
            <a:r>
              <a:rPr dirty="0" err="1"/>
              <a:t>resolverá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forma </a:t>
            </a:r>
            <a:r>
              <a:rPr dirty="0" err="1"/>
              <a:t>definitiva</a:t>
            </a:r>
            <a:r>
              <a:rPr dirty="0"/>
              <a:t>. </a:t>
            </a:r>
          </a:p>
        </p:txBody>
      </p:sp>
      <p:sp>
        <p:nvSpPr>
          <p:cNvPr id="1261" name="CAMBIOS Y MODIFICACIONES"/>
          <p:cNvSpPr txBox="1"/>
          <p:nvPr/>
        </p:nvSpPr>
        <p:spPr>
          <a:xfrm>
            <a:off x="1357289" y="754881"/>
            <a:ext cx="5925996" cy="51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848" tIns="45848" rIns="45848" bIns="45848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POLÍTICAS </a:t>
            </a:r>
          </a:p>
        </p:txBody>
      </p:sp>
      <p:sp>
        <p:nvSpPr>
          <p:cNvPr id="1262" name="Círculo"/>
          <p:cNvSpPr/>
          <p:nvPr/>
        </p:nvSpPr>
        <p:spPr>
          <a:xfrm>
            <a:off x="805529" y="1348625"/>
            <a:ext cx="499123" cy="499123"/>
          </a:xfrm>
          <a:prstGeom prst="ellipse">
            <a:avLst/>
          </a:prstGeom>
          <a:solidFill>
            <a:srgbClr val="16A08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ts val="800"/>
              </a:lnSpc>
              <a:defRPr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grpSp>
        <p:nvGrpSpPr>
          <p:cNvPr id="1265" name="Grupo"/>
          <p:cNvGrpSpPr/>
          <p:nvPr/>
        </p:nvGrpSpPr>
        <p:grpSpPr>
          <a:xfrm>
            <a:off x="1386694" y="1428146"/>
            <a:ext cx="484984" cy="340081"/>
            <a:chOff x="34099" y="0"/>
            <a:chExt cx="484982" cy="340080"/>
          </a:xfrm>
        </p:grpSpPr>
        <p:sp>
          <p:nvSpPr>
            <p:cNvPr id="1263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4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66" name="Círculo"/>
          <p:cNvSpPr/>
          <p:nvPr/>
        </p:nvSpPr>
        <p:spPr>
          <a:xfrm>
            <a:off x="805529" y="2890602"/>
            <a:ext cx="499123" cy="499123"/>
          </a:xfrm>
          <a:prstGeom prst="ellipse">
            <a:avLst/>
          </a:prstGeom>
          <a:solidFill>
            <a:srgbClr val="4B2C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7" name="Círculo"/>
          <p:cNvSpPr/>
          <p:nvPr/>
        </p:nvSpPr>
        <p:spPr>
          <a:xfrm>
            <a:off x="785786" y="4286256"/>
            <a:ext cx="499123" cy="499123"/>
          </a:xfrm>
          <a:prstGeom prst="ellipse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70" name="Grupo"/>
          <p:cNvGrpSpPr/>
          <p:nvPr/>
        </p:nvGrpSpPr>
        <p:grpSpPr>
          <a:xfrm>
            <a:off x="1357290" y="4357694"/>
            <a:ext cx="484984" cy="340081"/>
            <a:chOff x="34099" y="0"/>
            <a:chExt cx="484982" cy="340080"/>
          </a:xfrm>
        </p:grpSpPr>
        <p:sp>
          <p:nvSpPr>
            <p:cNvPr id="1268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9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73" name="Grupo"/>
          <p:cNvGrpSpPr/>
          <p:nvPr/>
        </p:nvGrpSpPr>
        <p:grpSpPr>
          <a:xfrm>
            <a:off x="1386694" y="2970123"/>
            <a:ext cx="484984" cy="340081"/>
            <a:chOff x="34099" y="0"/>
            <a:chExt cx="484982" cy="340080"/>
          </a:xfrm>
        </p:grpSpPr>
        <p:sp>
          <p:nvSpPr>
            <p:cNvPr id="1271" name="Línea"/>
            <p:cNvSpPr/>
            <p:nvPr/>
          </p:nvSpPr>
          <p:spPr>
            <a:xfrm flipV="1">
              <a:off x="517197" y="0"/>
              <a:ext cx="1" cy="34008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2" name="Línea"/>
            <p:cNvSpPr/>
            <p:nvPr/>
          </p:nvSpPr>
          <p:spPr>
            <a:xfrm flipH="1" flipV="1">
              <a:off x="34099" y="176626"/>
              <a:ext cx="484984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27" name="26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29" name="Picture 7" descr="Picture 7"/>
              <p:cNvPicPr>
                <a:picLocks noChangeAspect="1"/>
              </p:cNvPicPr>
              <p:nvPr/>
            </p:nvPicPr>
            <p:blipFill>
              <a:blip r:embed="rId3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0" name="Picture 10" descr="Picture 10"/>
              <p:cNvPicPr>
                <a:picLocks noChangeAspect="1"/>
              </p:cNvPicPr>
              <p:nvPr/>
            </p:nvPicPr>
            <p:blipFill>
              <a:blip r:embed="rId4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1" name="Picture 1" descr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2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28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" grpId="0" animBg="1" advAuto="0"/>
      <p:bldP spid="1259" grpId="0" animBg="1" advAuto="0"/>
      <p:bldP spid="126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76004" y="549000"/>
            <a:ext cx="5046782" cy="57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5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9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2" name="CAMBIOS Y MODIFICACIONES"/>
          <p:cNvSpPr txBox="1"/>
          <p:nvPr/>
        </p:nvSpPr>
        <p:spPr>
          <a:xfrm>
            <a:off x="1571603" y="756045"/>
            <a:ext cx="5925995" cy="65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848" tIns="45848" rIns="45848" bIns="45848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SESIONES DE TRABAJO</a:t>
            </a:r>
          </a:p>
        </p:txBody>
      </p:sp>
      <p:sp>
        <p:nvSpPr>
          <p:cNvPr id="1284" name="Rectángulo 6"/>
          <p:cNvSpPr txBox="1"/>
          <p:nvPr/>
        </p:nvSpPr>
        <p:spPr>
          <a:xfrm>
            <a:off x="899592" y="3727204"/>
            <a:ext cx="2445708" cy="1816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>
            <a:lvl1pPr marL="228600" indent="-228600" algn="just" defTabSz="2438337">
              <a:buSzPct val="100000"/>
              <a:buBlip>
                <a:blip r:embed="rId3"/>
              </a:buBlip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Las </a:t>
            </a:r>
            <a:r>
              <a:rPr dirty="0" err="1"/>
              <a:t>sesiones</a:t>
            </a:r>
            <a:r>
              <a:rPr dirty="0"/>
              <a:t> de los </a:t>
            </a:r>
            <a:r>
              <a:rPr dirty="0" err="1"/>
              <a:t>Comités</a:t>
            </a:r>
            <a:r>
              <a:rPr dirty="0"/>
              <a:t> Locales </a:t>
            </a:r>
            <a:r>
              <a:rPr dirty="0" err="1"/>
              <a:t>Mixtos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, </a:t>
            </a:r>
            <a:r>
              <a:rPr dirty="0" err="1"/>
              <a:t>serán</a:t>
            </a:r>
            <a:r>
              <a:rPr dirty="0"/>
              <a:t> </a:t>
            </a:r>
            <a:r>
              <a:rPr dirty="0" err="1"/>
              <a:t>moderadas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un </a:t>
            </a:r>
            <a:r>
              <a:rPr dirty="0" err="1"/>
              <a:t>Representante</a:t>
            </a:r>
            <a:r>
              <a:rPr dirty="0"/>
              <a:t> </a:t>
            </a:r>
            <a:r>
              <a:rPr dirty="0" err="1"/>
              <a:t>Institucional</a:t>
            </a:r>
            <a:r>
              <a:rPr dirty="0"/>
              <a:t> o </a:t>
            </a:r>
            <a:r>
              <a:rPr dirty="0" err="1"/>
              <a:t>Sindical</a:t>
            </a:r>
            <a:r>
              <a:rPr dirty="0"/>
              <a:t>, </a:t>
            </a:r>
            <a:r>
              <a:rPr dirty="0" err="1"/>
              <a:t>mismo</a:t>
            </a:r>
            <a:r>
              <a:rPr dirty="0"/>
              <a:t> que </a:t>
            </a:r>
            <a:r>
              <a:rPr dirty="0" err="1"/>
              <a:t>pasará</a:t>
            </a:r>
            <a:r>
              <a:rPr dirty="0"/>
              <a:t> a </a:t>
            </a:r>
            <a:r>
              <a:rPr dirty="0" err="1"/>
              <a:t>ser</a:t>
            </a:r>
            <a:r>
              <a:rPr dirty="0"/>
              <a:t> para </a:t>
            </a:r>
            <a:r>
              <a:rPr dirty="0" err="1"/>
              <a:t>efectos</a:t>
            </a:r>
            <a:r>
              <a:rPr dirty="0"/>
              <a:t> de la </a:t>
            </a:r>
            <a:r>
              <a:rPr dirty="0" err="1"/>
              <a:t>sesión</a:t>
            </a:r>
            <a:r>
              <a:rPr dirty="0"/>
              <a:t> el </a:t>
            </a:r>
            <a:r>
              <a:rPr dirty="0" err="1"/>
              <a:t>Coordinador</a:t>
            </a:r>
            <a:r>
              <a:rPr dirty="0"/>
              <a:t> </a:t>
            </a:r>
            <a:r>
              <a:rPr dirty="0" err="1"/>
              <a:t>Institucional</a:t>
            </a:r>
            <a:r>
              <a:rPr dirty="0"/>
              <a:t> o </a:t>
            </a:r>
            <a:r>
              <a:rPr dirty="0" err="1"/>
              <a:t>Sindical</a:t>
            </a:r>
            <a:r>
              <a:rPr dirty="0"/>
              <a:t>, </a:t>
            </a:r>
            <a:r>
              <a:rPr dirty="0" err="1"/>
              <a:t>quien</a:t>
            </a:r>
            <a:r>
              <a:rPr dirty="0"/>
              <a:t> se </a:t>
            </a:r>
            <a:r>
              <a:rPr dirty="0" err="1"/>
              <a:t>alternará</a:t>
            </a:r>
            <a:r>
              <a:rPr dirty="0"/>
              <a:t> </a:t>
            </a:r>
            <a:r>
              <a:rPr dirty="0" err="1"/>
              <a:t>esta</a:t>
            </a:r>
            <a:r>
              <a:rPr dirty="0"/>
              <a:t> </a:t>
            </a:r>
            <a:r>
              <a:rPr dirty="0" err="1"/>
              <a:t>función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sesión</a:t>
            </a:r>
            <a:r>
              <a:rPr dirty="0"/>
              <a:t>.</a:t>
            </a:r>
          </a:p>
        </p:txBody>
      </p:sp>
      <p:sp>
        <p:nvSpPr>
          <p:cNvPr id="1285" name="Rectángulo 6"/>
          <p:cNvSpPr txBox="1"/>
          <p:nvPr/>
        </p:nvSpPr>
        <p:spPr>
          <a:xfrm>
            <a:off x="3563888" y="3739460"/>
            <a:ext cx="2445708" cy="207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228600" indent="-228600" algn="just" defTabSz="2438337">
              <a:buSzPct val="100000"/>
              <a:buBlip>
                <a:blip r:embed="rId3"/>
              </a:buBlip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Los </a:t>
            </a:r>
            <a:r>
              <a:rPr dirty="0" err="1"/>
              <a:t>Comités</a:t>
            </a:r>
            <a:r>
              <a:rPr dirty="0"/>
              <a:t> Locales </a:t>
            </a:r>
            <a:r>
              <a:rPr dirty="0" err="1"/>
              <a:t>Mixtos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 y </a:t>
            </a:r>
            <a:r>
              <a:rPr dirty="0" err="1"/>
              <a:t>Adiestramiento</a:t>
            </a:r>
            <a:r>
              <a:rPr dirty="0"/>
              <a:t>, </a:t>
            </a:r>
            <a:r>
              <a:rPr dirty="0" err="1"/>
              <a:t>designar</a:t>
            </a:r>
            <a:r>
              <a:rPr lang="es-ES" dirty="0"/>
              <a:t>á</a:t>
            </a:r>
            <a:r>
              <a:rPr dirty="0"/>
              <a:t>n un </a:t>
            </a:r>
            <a:r>
              <a:rPr dirty="0" err="1"/>
              <a:t>Secretario</a:t>
            </a:r>
            <a:r>
              <a:rPr dirty="0"/>
              <a:t> </a:t>
            </a:r>
            <a:r>
              <a:rPr dirty="0" err="1"/>
              <a:t>Técnico</a:t>
            </a:r>
            <a:r>
              <a:rPr dirty="0"/>
              <a:t>, que con </a:t>
            </a:r>
            <a:r>
              <a:rPr dirty="0" err="1"/>
              <a:t>ocho</a:t>
            </a:r>
            <a:r>
              <a:rPr dirty="0"/>
              <a:t> </a:t>
            </a:r>
            <a:r>
              <a:rPr dirty="0" err="1"/>
              <a:t>días</a:t>
            </a:r>
            <a:r>
              <a:rPr dirty="0"/>
              <a:t> de </a:t>
            </a:r>
            <a:r>
              <a:rPr dirty="0" err="1"/>
              <a:t>anticipación</a:t>
            </a:r>
            <a:r>
              <a:rPr dirty="0"/>
              <a:t> </a:t>
            </a:r>
            <a:r>
              <a:rPr dirty="0" err="1"/>
              <a:t>convocará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escrito</a:t>
            </a:r>
            <a:r>
              <a:rPr dirty="0"/>
              <a:t> a los </a:t>
            </a:r>
            <a:r>
              <a:rPr dirty="0" err="1"/>
              <a:t>representantes</a:t>
            </a:r>
            <a:r>
              <a:rPr dirty="0"/>
              <a:t> de </a:t>
            </a:r>
            <a:r>
              <a:rPr dirty="0" err="1"/>
              <a:t>ambas</a:t>
            </a:r>
            <a:r>
              <a:rPr dirty="0"/>
              <a:t> </a:t>
            </a:r>
            <a:r>
              <a:rPr dirty="0" err="1"/>
              <a:t>partes</a:t>
            </a:r>
            <a:r>
              <a:rPr dirty="0"/>
              <a:t>; </a:t>
            </a:r>
            <a:r>
              <a:rPr dirty="0" err="1"/>
              <a:t>notificando</a:t>
            </a:r>
            <a:r>
              <a:rPr dirty="0"/>
              <a:t> </a:t>
            </a:r>
            <a:r>
              <a:rPr dirty="0" err="1"/>
              <a:t>fecha</a:t>
            </a:r>
            <a:r>
              <a:rPr dirty="0"/>
              <a:t>, </a:t>
            </a:r>
            <a:r>
              <a:rPr dirty="0" err="1"/>
              <a:t>lugar</a:t>
            </a:r>
            <a:r>
              <a:rPr dirty="0"/>
              <a:t> y hora de la </a:t>
            </a:r>
            <a:r>
              <a:rPr dirty="0" err="1"/>
              <a:t>próxima</a:t>
            </a:r>
            <a:r>
              <a:rPr dirty="0"/>
              <a:t> </a:t>
            </a:r>
            <a:r>
              <a:rPr dirty="0" err="1"/>
              <a:t>sesión</a:t>
            </a:r>
            <a:r>
              <a:rPr dirty="0"/>
              <a:t>, </a:t>
            </a:r>
            <a:r>
              <a:rPr dirty="0" err="1"/>
              <a:t>así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el </a:t>
            </a:r>
            <a:r>
              <a:rPr b="1" i="1" dirty="0" err="1"/>
              <a:t>Orden</a:t>
            </a:r>
            <a:r>
              <a:rPr b="1" i="1" dirty="0"/>
              <a:t> del </a:t>
            </a:r>
            <a:r>
              <a:rPr b="1" i="1" dirty="0" err="1"/>
              <a:t>Día</a:t>
            </a:r>
            <a:r>
              <a:rPr b="1" i="1" dirty="0"/>
              <a:t> </a:t>
            </a:r>
            <a:r>
              <a:rPr dirty="0"/>
              <a:t>y </a:t>
            </a:r>
            <a:r>
              <a:rPr b="1" i="1" dirty="0"/>
              <a:t>la </a:t>
            </a:r>
            <a:r>
              <a:rPr b="1" i="1" dirty="0" err="1"/>
              <a:t>Acta</a:t>
            </a:r>
            <a:r>
              <a:rPr b="1" i="1" dirty="0"/>
              <a:t> de la </a:t>
            </a:r>
            <a:r>
              <a:rPr b="1" i="1" dirty="0" err="1"/>
              <a:t>Sesión</a:t>
            </a:r>
            <a:r>
              <a:rPr dirty="0"/>
              <a:t> </a:t>
            </a:r>
            <a:r>
              <a:rPr dirty="0" err="1"/>
              <a:t>inmediato</a:t>
            </a:r>
            <a:r>
              <a:rPr dirty="0"/>
              <a:t> anterior. </a:t>
            </a:r>
          </a:p>
        </p:txBody>
      </p:sp>
      <p:grpSp>
        <p:nvGrpSpPr>
          <p:cNvPr id="1289" name="Group 7"/>
          <p:cNvGrpSpPr/>
          <p:nvPr/>
        </p:nvGrpSpPr>
        <p:grpSpPr>
          <a:xfrm>
            <a:off x="1117149" y="1501563"/>
            <a:ext cx="7415291" cy="2077283"/>
            <a:chOff x="-1" y="0"/>
            <a:chExt cx="7415289" cy="2077282"/>
          </a:xfrm>
        </p:grpSpPr>
        <p:sp>
          <p:nvSpPr>
            <p:cNvPr id="1286" name="Shape 424"/>
            <p:cNvSpPr/>
            <p:nvPr/>
          </p:nvSpPr>
          <p:spPr>
            <a:xfrm>
              <a:off x="-1" y="0"/>
              <a:ext cx="2076765" cy="207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499"/>
                    <a:pt x="10800" y="5499"/>
                  </a:cubicBezTo>
                  <a:cubicBezTo>
                    <a:pt x="13727" y="5499"/>
                    <a:pt x="16101" y="7872"/>
                    <a:pt x="16101" y="10800"/>
                  </a:cubicBezTo>
                  <a:cubicBezTo>
                    <a:pt x="16101" y="13727"/>
                    <a:pt x="13727" y="16101"/>
                    <a:pt x="10800" y="16101"/>
                  </a:cubicBezTo>
                  <a:cubicBezTo>
                    <a:pt x="7872" y="16101"/>
                    <a:pt x="5499" y="13727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3"/>
                    <a:pt x="397" y="12600"/>
                    <a:pt x="882" y="12600"/>
                  </a:cubicBezTo>
                  <a:lnTo>
                    <a:pt x="1963" y="12600"/>
                  </a:lnTo>
                  <a:cubicBezTo>
                    <a:pt x="2448" y="12600"/>
                    <a:pt x="2965" y="12978"/>
                    <a:pt x="3113" y="13440"/>
                  </a:cubicBezTo>
                  <a:lnTo>
                    <a:pt x="3495" y="14369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4"/>
                    <a:pt x="2171" y="17444"/>
                    <a:pt x="2514" y="17788"/>
                  </a:cubicBezTo>
                  <a:lnTo>
                    <a:pt x="3812" y="19086"/>
                  </a:lnTo>
                  <a:cubicBezTo>
                    <a:pt x="4155" y="19429"/>
                    <a:pt x="4717" y="19429"/>
                    <a:pt x="5060" y="19086"/>
                  </a:cubicBezTo>
                  <a:lnTo>
                    <a:pt x="5825" y="18321"/>
                  </a:lnTo>
                  <a:cubicBezTo>
                    <a:pt x="6168" y="17978"/>
                    <a:pt x="6800" y="17880"/>
                    <a:pt x="7230" y="18105"/>
                  </a:cubicBezTo>
                  <a:lnTo>
                    <a:pt x="8160" y="18487"/>
                  </a:lnTo>
                  <a:cubicBezTo>
                    <a:pt x="8622" y="18634"/>
                    <a:pt x="9000" y="19152"/>
                    <a:pt x="9000" y="19637"/>
                  </a:cubicBezTo>
                  <a:lnTo>
                    <a:pt x="9000" y="20719"/>
                  </a:lnTo>
                  <a:cubicBezTo>
                    <a:pt x="9000" y="21203"/>
                    <a:pt x="9396" y="21600"/>
                    <a:pt x="9881" y="21600"/>
                  </a:cubicBezTo>
                  <a:lnTo>
                    <a:pt x="11718" y="21600"/>
                  </a:lnTo>
                  <a:cubicBezTo>
                    <a:pt x="12203" y="21600"/>
                    <a:pt x="12600" y="21203"/>
                    <a:pt x="12600" y="20719"/>
                  </a:cubicBezTo>
                  <a:lnTo>
                    <a:pt x="12600" y="19637"/>
                  </a:lnTo>
                  <a:cubicBezTo>
                    <a:pt x="12600" y="19152"/>
                    <a:pt x="12978" y="18634"/>
                    <a:pt x="13439" y="18487"/>
                  </a:cubicBezTo>
                  <a:lnTo>
                    <a:pt x="14370" y="18105"/>
                  </a:lnTo>
                  <a:cubicBezTo>
                    <a:pt x="14800" y="17880"/>
                    <a:pt x="15432" y="17978"/>
                    <a:pt x="15775" y="18321"/>
                  </a:cubicBezTo>
                  <a:lnTo>
                    <a:pt x="16540" y="19086"/>
                  </a:lnTo>
                  <a:cubicBezTo>
                    <a:pt x="16883" y="19429"/>
                    <a:pt x="17444" y="19429"/>
                    <a:pt x="17787" y="19086"/>
                  </a:cubicBezTo>
                  <a:lnTo>
                    <a:pt x="19086" y="17788"/>
                  </a:lnTo>
                  <a:cubicBezTo>
                    <a:pt x="19429" y="17444"/>
                    <a:pt x="19429" y="16884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1" y="14800"/>
                    <a:pt x="18105" y="14369"/>
                  </a:cubicBezTo>
                  <a:lnTo>
                    <a:pt x="18486" y="13440"/>
                  </a:lnTo>
                  <a:cubicBezTo>
                    <a:pt x="18634" y="12978"/>
                    <a:pt x="19152" y="12600"/>
                    <a:pt x="19637" y="12600"/>
                  </a:cubicBezTo>
                  <a:lnTo>
                    <a:pt x="20718" y="12600"/>
                  </a:lnTo>
                  <a:cubicBezTo>
                    <a:pt x="21203" y="12600"/>
                    <a:pt x="21600" y="12203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6" y="8161"/>
                  </a:cubicBezTo>
                  <a:lnTo>
                    <a:pt x="18105" y="7230"/>
                  </a:lnTo>
                  <a:cubicBezTo>
                    <a:pt x="17881" y="6800"/>
                    <a:pt x="17978" y="6168"/>
                    <a:pt x="18321" y="5825"/>
                  </a:cubicBezTo>
                  <a:lnTo>
                    <a:pt x="19086" y="5059"/>
                  </a:lnTo>
                  <a:cubicBezTo>
                    <a:pt x="19429" y="4717"/>
                    <a:pt x="19429" y="4156"/>
                    <a:pt x="19086" y="3812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0" y="3719"/>
                    <a:pt x="14370" y="3495"/>
                  </a:cubicBezTo>
                  <a:lnTo>
                    <a:pt x="13439" y="3113"/>
                  </a:lnTo>
                  <a:cubicBezTo>
                    <a:pt x="12978" y="2965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6"/>
                    <a:pt x="12203" y="0"/>
                    <a:pt x="11718" y="0"/>
                  </a:cubicBezTo>
                  <a:lnTo>
                    <a:pt x="9881" y="0"/>
                  </a:lnTo>
                  <a:cubicBezTo>
                    <a:pt x="9396" y="0"/>
                    <a:pt x="9000" y="396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5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8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2" y="2514"/>
                  </a:cubicBezTo>
                  <a:lnTo>
                    <a:pt x="2514" y="3812"/>
                  </a:lnTo>
                  <a:cubicBezTo>
                    <a:pt x="2171" y="4156"/>
                    <a:pt x="2171" y="4717"/>
                    <a:pt x="2514" y="5059"/>
                  </a:cubicBezTo>
                  <a:lnTo>
                    <a:pt x="3279" y="5825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1"/>
                  </a:lnTo>
                  <a:cubicBezTo>
                    <a:pt x="2965" y="8622"/>
                    <a:pt x="2448" y="9000"/>
                    <a:pt x="1963" y="9000"/>
                  </a:cubicBezTo>
                  <a:lnTo>
                    <a:pt x="882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rgbClr val="2980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71416">
                <a:defRPr sz="2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87" name="Shape 424"/>
            <p:cNvSpPr/>
            <p:nvPr/>
          </p:nvSpPr>
          <p:spPr>
            <a:xfrm>
              <a:off x="2734769" y="0"/>
              <a:ext cx="2076764" cy="207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499"/>
                    <a:pt x="10800" y="5499"/>
                  </a:cubicBezTo>
                  <a:cubicBezTo>
                    <a:pt x="13727" y="5499"/>
                    <a:pt x="16101" y="7872"/>
                    <a:pt x="16101" y="10800"/>
                  </a:cubicBezTo>
                  <a:cubicBezTo>
                    <a:pt x="16101" y="13727"/>
                    <a:pt x="13727" y="16101"/>
                    <a:pt x="10800" y="16101"/>
                  </a:cubicBezTo>
                  <a:cubicBezTo>
                    <a:pt x="7872" y="16101"/>
                    <a:pt x="5499" y="13727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3"/>
                    <a:pt x="397" y="12600"/>
                    <a:pt x="882" y="12600"/>
                  </a:cubicBezTo>
                  <a:lnTo>
                    <a:pt x="1963" y="12600"/>
                  </a:lnTo>
                  <a:cubicBezTo>
                    <a:pt x="2448" y="12600"/>
                    <a:pt x="2965" y="12978"/>
                    <a:pt x="3113" y="13440"/>
                  </a:cubicBezTo>
                  <a:lnTo>
                    <a:pt x="3495" y="14369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4"/>
                    <a:pt x="2171" y="17444"/>
                    <a:pt x="2514" y="17788"/>
                  </a:cubicBezTo>
                  <a:lnTo>
                    <a:pt x="3812" y="19086"/>
                  </a:lnTo>
                  <a:cubicBezTo>
                    <a:pt x="4155" y="19429"/>
                    <a:pt x="4717" y="19429"/>
                    <a:pt x="5060" y="19086"/>
                  </a:cubicBezTo>
                  <a:lnTo>
                    <a:pt x="5825" y="18321"/>
                  </a:lnTo>
                  <a:cubicBezTo>
                    <a:pt x="6168" y="17978"/>
                    <a:pt x="6800" y="17880"/>
                    <a:pt x="7230" y="18105"/>
                  </a:cubicBezTo>
                  <a:lnTo>
                    <a:pt x="8160" y="18487"/>
                  </a:lnTo>
                  <a:cubicBezTo>
                    <a:pt x="8622" y="18634"/>
                    <a:pt x="9000" y="19152"/>
                    <a:pt x="9000" y="19637"/>
                  </a:cubicBezTo>
                  <a:lnTo>
                    <a:pt x="9000" y="20719"/>
                  </a:lnTo>
                  <a:cubicBezTo>
                    <a:pt x="9000" y="21203"/>
                    <a:pt x="9396" y="21600"/>
                    <a:pt x="9881" y="21600"/>
                  </a:cubicBezTo>
                  <a:lnTo>
                    <a:pt x="11718" y="21600"/>
                  </a:lnTo>
                  <a:cubicBezTo>
                    <a:pt x="12203" y="21600"/>
                    <a:pt x="12600" y="21203"/>
                    <a:pt x="12600" y="20719"/>
                  </a:cubicBezTo>
                  <a:lnTo>
                    <a:pt x="12600" y="19637"/>
                  </a:lnTo>
                  <a:cubicBezTo>
                    <a:pt x="12600" y="19152"/>
                    <a:pt x="12978" y="18634"/>
                    <a:pt x="13439" y="18487"/>
                  </a:cubicBezTo>
                  <a:lnTo>
                    <a:pt x="14370" y="18105"/>
                  </a:lnTo>
                  <a:cubicBezTo>
                    <a:pt x="14800" y="17880"/>
                    <a:pt x="15432" y="17978"/>
                    <a:pt x="15775" y="18321"/>
                  </a:cubicBezTo>
                  <a:lnTo>
                    <a:pt x="16540" y="19086"/>
                  </a:lnTo>
                  <a:cubicBezTo>
                    <a:pt x="16883" y="19429"/>
                    <a:pt x="17444" y="19429"/>
                    <a:pt x="17787" y="19086"/>
                  </a:cubicBezTo>
                  <a:lnTo>
                    <a:pt x="19086" y="17788"/>
                  </a:lnTo>
                  <a:cubicBezTo>
                    <a:pt x="19429" y="17444"/>
                    <a:pt x="19429" y="16884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1" y="14800"/>
                    <a:pt x="18105" y="14369"/>
                  </a:cubicBezTo>
                  <a:lnTo>
                    <a:pt x="18486" y="13440"/>
                  </a:lnTo>
                  <a:cubicBezTo>
                    <a:pt x="18634" y="12978"/>
                    <a:pt x="19152" y="12600"/>
                    <a:pt x="19637" y="12600"/>
                  </a:cubicBezTo>
                  <a:lnTo>
                    <a:pt x="20718" y="12600"/>
                  </a:lnTo>
                  <a:cubicBezTo>
                    <a:pt x="21203" y="12600"/>
                    <a:pt x="21600" y="12203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6" y="8161"/>
                  </a:cubicBezTo>
                  <a:lnTo>
                    <a:pt x="18105" y="7230"/>
                  </a:lnTo>
                  <a:cubicBezTo>
                    <a:pt x="17881" y="6800"/>
                    <a:pt x="17978" y="6168"/>
                    <a:pt x="18321" y="5825"/>
                  </a:cubicBezTo>
                  <a:lnTo>
                    <a:pt x="19086" y="5059"/>
                  </a:lnTo>
                  <a:cubicBezTo>
                    <a:pt x="19429" y="4717"/>
                    <a:pt x="19429" y="4156"/>
                    <a:pt x="19086" y="3812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0" y="3719"/>
                    <a:pt x="14370" y="3495"/>
                  </a:cubicBezTo>
                  <a:lnTo>
                    <a:pt x="13439" y="3113"/>
                  </a:lnTo>
                  <a:cubicBezTo>
                    <a:pt x="12978" y="2965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6"/>
                    <a:pt x="12203" y="0"/>
                    <a:pt x="11718" y="0"/>
                  </a:cubicBezTo>
                  <a:lnTo>
                    <a:pt x="9881" y="0"/>
                  </a:lnTo>
                  <a:cubicBezTo>
                    <a:pt x="9396" y="0"/>
                    <a:pt x="9000" y="396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5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8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2" y="2514"/>
                  </a:cubicBezTo>
                  <a:lnTo>
                    <a:pt x="2514" y="3812"/>
                  </a:lnTo>
                  <a:cubicBezTo>
                    <a:pt x="2171" y="4156"/>
                    <a:pt x="2171" y="4717"/>
                    <a:pt x="2514" y="5059"/>
                  </a:cubicBezTo>
                  <a:lnTo>
                    <a:pt x="3279" y="5825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1"/>
                  </a:lnTo>
                  <a:cubicBezTo>
                    <a:pt x="2965" y="8622"/>
                    <a:pt x="2448" y="9000"/>
                    <a:pt x="1963" y="9000"/>
                  </a:cubicBezTo>
                  <a:lnTo>
                    <a:pt x="882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rgbClr val="16A0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71416">
                <a:defRPr sz="2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88" name="Shape 424"/>
            <p:cNvSpPr/>
            <p:nvPr/>
          </p:nvSpPr>
          <p:spPr>
            <a:xfrm>
              <a:off x="5338523" y="0"/>
              <a:ext cx="2076765" cy="207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499"/>
                    <a:pt x="10800" y="5499"/>
                  </a:cubicBezTo>
                  <a:cubicBezTo>
                    <a:pt x="13727" y="5499"/>
                    <a:pt x="16101" y="7872"/>
                    <a:pt x="16101" y="10800"/>
                  </a:cubicBezTo>
                  <a:cubicBezTo>
                    <a:pt x="16101" y="13727"/>
                    <a:pt x="13727" y="16101"/>
                    <a:pt x="10800" y="16101"/>
                  </a:cubicBezTo>
                  <a:cubicBezTo>
                    <a:pt x="7872" y="16101"/>
                    <a:pt x="5499" y="13727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3"/>
                    <a:pt x="397" y="12600"/>
                    <a:pt x="882" y="12600"/>
                  </a:cubicBezTo>
                  <a:lnTo>
                    <a:pt x="1963" y="12600"/>
                  </a:lnTo>
                  <a:cubicBezTo>
                    <a:pt x="2448" y="12600"/>
                    <a:pt x="2965" y="12978"/>
                    <a:pt x="3113" y="13440"/>
                  </a:cubicBezTo>
                  <a:lnTo>
                    <a:pt x="3495" y="14369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4"/>
                    <a:pt x="2171" y="17444"/>
                    <a:pt x="2514" y="17788"/>
                  </a:cubicBezTo>
                  <a:lnTo>
                    <a:pt x="3812" y="19086"/>
                  </a:lnTo>
                  <a:cubicBezTo>
                    <a:pt x="4155" y="19429"/>
                    <a:pt x="4717" y="19429"/>
                    <a:pt x="5060" y="19086"/>
                  </a:cubicBezTo>
                  <a:lnTo>
                    <a:pt x="5825" y="18321"/>
                  </a:lnTo>
                  <a:cubicBezTo>
                    <a:pt x="6168" y="17978"/>
                    <a:pt x="6800" y="17880"/>
                    <a:pt x="7230" y="18105"/>
                  </a:cubicBezTo>
                  <a:lnTo>
                    <a:pt x="8160" y="18487"/>
                  </a:lnTo>
                  <a:cubicBezTo>
                    <a:pt x="8622" y="18634"/>
                    <a:pt x="9000" y="19152"/>
                    <a:pt x="9000" y="19637"/>
                  </a:cubicBezTo>
                  <a:lnTo>
                    <a:pt x="9000" y="20719"/>
                  </a:lnTo>
                  <a:cubicBezTo>
                    <a:pt x="9000" y="21203"/>
                    <a:pt x="9396" y="21600"/>
                    <a:pt x="9881" y="21600"/>
                  </a:cubicBezTo>
                  <a:lnTo>
                    <a:pt x="11718" y="21600"/>
                  </a:lnTo>
                  <a:cubicBezTo>
                    <a:pt x="12203" y="21600"/>
                    <a:pt x="12600" y="21203"/>
                    <a:pt x="12600" y="20719"/>
                  </a:cubicBezTo>
                  <a:lnTo>
                    <a:pt x="12600" y="19637"/>
                  </a:lnTo>
                  <a:cubicBezTo>
                    <a:pt x="12600" y="19152"/>
                    <a:pt x="12978" y="18634"/>
                    <a:pt x="13439" y="18487"/>
                  </a:cubicBezTo>
                  <a:lnTo>
                    <a:pt x="14370" y="18105"/>
                  </a:lnTo>
                  <a:cubicBezTo>
                    <a:pt x="14800" y="17880"/>
                    <a:pt x="15432" y="17978"/>
                    <a:pt x="15775" y="18321"/>
                  </a:cubicBezTo>
                  <a:lnTo>
                    <a:pt x="16540" y="19086"/>
                  </a:lnTo>
                  <a:cubicBezTo>
                    <a:pt x="16883" y="19429"/>
                    <a:pt x="17444" y="19429"/>
                    <a:pt x="17787" y="19086"/>
                  </a:cubicBezTo>
                  <a:lnTo>
                    <a:pt x="19086" y="17788"/>
                  </a:lnTo>
                  <a:cubicBezTo>
                    <a:pt x="19429" y="17444"/>
                    <a:pt x="19429" y="16884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1" y="14800"/>
                    <a:pt x="18105" y="14369"/>
                  </a:cubicBezTo>
                  <a:lnTo>
                    <a:pt x="18486" y="13440"/>
                  </a:lnTo>
                  <a:cubicBezTo>
                    <a:pt x="18634" y="12978"/>
                    <a:pt x="19152" y="12600"/>
                    <a:pt x="19637" y="12600"/>
                  </a:cubicBezTo>
                  <a:lnTo>
                    <a:pt x="20718" y="12600"/>
                  </a:lnTo>
                  <a:cubicBezTo>
                    <a:pt x="21203" y="12600"/>
                    <a:pt x="21600" y="12203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6" y="8161"/>
                  </a:cubicBezTo>
                  <a:lnTo>
                    <a:pt x="18105" y="7230"/>
                  </a:lnTo>
                  <a:cubicBezTo>
                    <a:pt x="17881" y="6800"/>
                    <a:pt x="17978" y="6168"/>
                    <a:pt x="18321" y="5825"/>
                  </a:cubicBezTo>
                  <a:lnTo>
                    <a:pt x="19086" y="5059"/>
                  </a:lnTo>
                  <a:cubicBezTo>
                    <a:pt x="19429" y="4717"/>
                    <a:pt x="19429" y="4156"/>
                    <a:pt x="19086" y="3812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0" y="3719"/>
                    <a:pt x="14370" y="3495"/>
                  </a:cubicBezTo>
                  <a:lnTo>
                    <a:pt x="13439" y="3113"/>
                  </a:lnTo>
                  <a:cubicBezTo>
                    <a:pt x="12978" y="2965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6"/>
                    <a:pt x="12203" y="0"/>
                    <a:pt x="11718" y="0"/>
                  </a:cubicBezTo>
                  <a:lnTo>
                    <a:pt x="9881" y="0"/>
                  </a:lnTo>
                  <a:cubicBezTo>
                    <a:pt x="9396" y="0"/>
                    <a:pt x="9000" y="396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5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8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2" y="2514"/>
                  </a:cubicBezTo>
                  <a:lnTo>
                    <a:pt x="2514" y="3812"/>
                  </a:lnTo>
                  <a:cubicBezTo>
                    <a:pt x="2171" y="4156"/>
                    <a:pt x="2171" y="4717"/>
                    <a:pt x="2514" y="5059"/>
                  </a:cubicBezTo>
                  <a:lnTo>
                    <a:pt x="3279" y="5825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1"/>
                  </a:lnTo>
                  <a:cubicBezTo>
                    <a:pt x="2965" y="8622"/>
                    <a:pt x="2448" y="9000"/>
                    <a:pt x="1963" y="9000"/>
                  </a:cubicBezTo>
                  <a:lnTo>
                    <a:pt x="882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rgbClr val="F39C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71416">
                <a:defRPr sz="2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90" name="Freeform 32"/>
          <p:cNvSpPr/>
          <p:nvPr/>
        </p:nvSpPr>
        <p:spPr>
          <a:xfrm>
            <a:off x="4644008" y="2123884"/>
            <a:ext cx="548772" cy="83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27" y="0"/>
                </a:moveTo>
                <a:cubicBezTo>
                  <a:pt x="12003" y="0"/>
                  <a:pt x="13467" y="139"/>
                  <a:pt x="14719" y="418"/>
                </a:cubicBezTo>
                <a:cubicBezTo>
                  <a:pt x="15972" y="697"/>
                  <a:pt x="17013" y="1085"/>
                  <a:pt x="17842" y="1583"/>
                </a:cubicBezTo>
                <a:cubicBezTo>
                  <a:pt x="18672" y="2080"/>
                  <a:pt x="19290" y="2671"/>
                  <a:pt x="19696" y="3354"/>
                </a:cubicBezTo>
                <a:cubicBezTo>
                  <a:pt x="20103" y="4037"/>
                  <a:pt x="20306" y="4773"/>
                  <a:pt x="20306" y="5560"/>
                </a:cubicBezTo>
                <a:cubicBezTo>
                  <a:pt x="20306" y="6249"/>
                  <a:pt x="20206" y="6927"/>
                  <a:pt x="20007" y="7594"/>
                </a:cubicBezTo>
                <a:cubicBezTo>
                  <a:pt x="19808" y="8261"/>
                  <a:pt x="19394" y="8979"/>
                  <a:pt x="18763" y="9750"/>
                </a:cubicBezTo>
                <a:cubicBezTo>
                  <a:pt x="18133" y="10521"/>
                  <a:pt x="17245" y="11374"/>
                  <a:pt x="16100" y="12309"/>
                </a:cubicBezTo>
                <a:cubicBezTo>
                  <a:pt x="14956" y="13244"/>
                  <a:pt x="13438" y="14329"/>
                  <a:pt x="11547" y="15564"/>
                </a:cubicBezTo>
                <a:lnTo>
                  <a:pt x="7789" y="18107"/>
                </a:lnTo>
                <a:lnTo>
                  <a:pt x="20480" y="18107"/>
                </a:lnTo>
                <a:cubicBezTo>
                  <a:pt x="20646" y="18107"/>
                  <a:pt x="20800" y="18139"/>
                  <a:pt x="20941" y="18205"/>
                </a:cubicBezTo>
                <a:cubicBezTo>
                  <a:pt x="21082" y="18271"/>
                  <a:pt x="21202" y="18372"/>
                  <a:pt x="21301" y="18508"/>
                </a:cubicBezTo>
                <a:cubicBezTo>
                  <a:pt x="21401" y="18645"/>
                  <a:pt x="21476" y="18826"/>
                  <a:pt x="21525" y="19050"/>
                </a:cubicBezTo>
                <a:cubicBezTo>
                  <a:pt x="21575" y="19274"/>
                  <a:pt x="21600" y="19539"/>
                  <a:pt x="21600" y="19845"/>
                </a:cubicBezTo>
                <a:cubicBezTo>
                  <a:pt x="21600" y="20162"/>
                  <a:pt x="21579" y="20433"/>
                  <a:pt x="21538" y="20657"/>
                </a:cubicBezTo>
                <a:cubicBezTo>
                  <a:pt x="21496" y="20881"/>
                  <a:pt x="21434" y="21064"/>
                  <a:pt x="21351" y="21206"/>
                </a:cubicBezTo>
                <a:cubicBezTo>
                  <a:pt x="21268" y="21349"/>
                  <a:pt x="21160" y="21450"/>
                  <a:pt x="21028" y="21510"/>
                </a:cubicBezTo>
                <a:cubicBezTo>
                  <a:pt x="20895" y="21570"/>
                  <a:pt x="20746" y="21600"/>
                  <a:pt x="20580" y="21600"/>
                </a:cubicBezTo>
                <a:lnTo>
                  <a:pt x="2065" y="21600"/>
                </a:lnTo>
                <a:cubicBezTo>
                  <a:pt x="1700" y="21600"/>
                  <a:pt x="1385" y="21578"/>
                  <a:pt x="1120" y="21534"/>
                </a:cubicBezTo>
                <a:cubicBezTo>
                  <a:pt x="854" y="21491"/>
                  <a:pt x="639" y="21406"/>
                  <a:pt x="473" y="21280"/>
                </a:cubicBezTo>
                <a:cubicBezTo>
                  <a:pt x="307" y="21154"/>
                  <a:pt x="187" y="20971"/>
                  <a:pt x="112" y="20731"/>
                </a:cubicBezTo>
                <a:cubicBezTo>
                  <a:pt x="37" y="20490"/>
                  <a:pt x="0" y="20179"/>
                  <a:pt x="0" y="19796"/>
                </a:cubicBezTo>
                <a:cubicBezTo>
                  <a:pt x="0" y="19435"/>
                  <a:pt x="25" y="19126"/>
                  <a:pt x="75" y="18869"/>
                </a:cubicBezTo>
                <a:cubicBezTo>
                  <a:pt x="124" y="18612"/>
                  <a:pt x="216" y="18383"/>
                  <a:pt x="348" y="18180"/>
                </a:cubicBezTo>
                <a:cubicBezTo>
                  <a:pt x="481" y="17978"/>
                  <a:pt x="651" y="17781"/>
                  <a:pt x="859" y="17590"/>
                </a:cubicBezTo>
                <a:cubicBezTo>
                  <a:pt x="1066" y="17399"/>
                  <a:pt x="1335" y="17188"/>
                  <a:pt x="1667" y="16959"/>
                </a:cubicBezTo>
                <a:lnTo>
                  <a:pt x="7241" y="13022"/>
                </a:lnTo>
                <a:cubicBezTo>
                  <a:pt x="8353" y="12257"/>
                  <a:pt x="9249" y="11560"/>
                  <a:pt x="9929" y="10931"/>
                </a:cubicBezTo>
                <a:cubicBezTo>
                  <a:pt x="10609" y="10303"/>
                  <a:pt x="11140" y="9728"/>
                  <a:pt x="11522" y="9209"/>
                </a:cubicBezTo>
                <a:cubicBezTo>
                  <a:pt x="11903" y="8690"/>
                  <a:pt x="12165" y="8211"/>
                  <a:pt x="12306" y="7774"/>
                </a:cubicBezTo>
                <a:cubicBezTo>
                  <a:pt x="12447" y="7337"/>
                  <a:pt x="12517" y="6921"/>
                  <a:pt x="12517" y="6528"/>
                </a:cubicBezTo>
                <a:cubicBezTo>
                  <a:pt x="12517" y="6167"/>
                  <a:pt x="12430" y="5825"/>
                  <a:pt x="12256" y="5503"/>
                </a:cubicBezTo>
                <a:cubicBezTo>
                  <a:pt x="12082" y="5180"/>
                  <a:pt x="11824" y="4898"/>
                  <a:pt x="11484" y="4658"/>
                </a:cubicBezTo>
                <a:cubicBezTo>
                  <a:pt x="11144" y="4417"/>
                  <a:pt x="10717" y="4229"/>
                  <a:pt x="10203" y="4092"/>
                </a:cubicBezTo>
                <a:cubicBezTo>
                  <a:pt x="9688" y="3955"/>
                  <a:pt x="9083" y="3887"/>
                  <a:pt x="8386" y="3887"/>
                </a:cubicBezTo>
                <a:cubicBezTo>
                  <a:pt x="7407" y="3887"/>
                  <a:pt x="6541" y="3969"/>
                  <a:pt x="5786" y="4133"/>
                </a:cubicBezTo>
                <a:cubicBezTo>
                  <a:pt x="5031" y="4297"/>
                  <a:pt x="4367" y="4480"/>
                  <a:pt x="3795" y="4682"/>
                </a:cubicBezTo>
                <a:cubicBezTo>
                  <a:pt x="3223" y="4885"/>
                  <a:pt x="2746" y="5071"/>
                  <a:pt x="2364" y="5240"/>
                </a:cubicBezTo>
                <a:cubicBezTo>
                  <a:pt x="1982" y="5410"/>
                  <a:pt x="1684" y="5494"/>
                  <a:pt x="1468" y="5494"/>
                </a:cubicBezTo>
                <a:cubicBezTo>
                  <a:pt x="1319" y="5494"/>
                  <a:pt x="1190" y="5462"/>
                  <a:pt x="1082" y="5396"/>
                </a:cubicBezTo>
                <a:cubicBezTo>
                  <a:pt x="975" y="5330"/>
                  <a:pt x="888" y="5221"/>
                  <a:pt x="821" y="5068"/>
                </a:cubicBezTo>
                <a:cubicBezTo>
                  <a:pt x="755" y="4915"/>
                  <a:pt x="701" y="4710"/>
                  <a:pt x="659" y="4453"/>
                </a:cubicBezTo>
                <a:cubicBezTo>
                  <a:pt x="618" y="4196"/>
                  <a:pt x="597" y="3882"/>
                  <a:pt x="597" y="3510"/>
                </a:cubicBezTo>
                <a:cubicBezTo>
                  <a:pt x="597" y="3258"/>
                  <a:pt x="610" y="3048"/>
                  <a:pt x="635" y="2878"/>
                </a:cubicBezTo>
                <a:cubicBezTo>
                  <a:pt x="659" y="2709"/>
                  <a:pt x="697" y="2561"/>
                  <a:pt x="747" y="2436"/>
                </a:cubicBezTo>
                <a:cubicBezTo>
                  <a:pt x="796" y="2310"/>
                  <a:pt x="863" y="2200"/>
                  <a:pt x="946" y="2108"/>
                </a:cubicBezTo>
                <a:cubicBezTo>
                  <a:pt x="1029" y="2015"/>
                  <a:pt x="1174" y="1903"/>
                  <a:pt x="1381" y="1771"/>
                </a:cubicBezTo>
                <a:cubicBezTo>
                  <a:pt x="1588" y="1640"/>
                  <a:pt x="1970" y="1473"/>
                  <a:pt x="2526" y="1271"/>
                </a:cubicBezTo>
                <a:cubicBezTo>
                  <a:pt x="3082" y="1069"/>
                  <a:pt x="3766" y="872"/>
                  <a:pt x="4579" y="681"/>
                </a:cubicBezTo>
                <a:cubicBezTo>
                  <a:pt x="5392" y="489"/>
                  <a:pt x="6288" y="328"/>
                  <a:pt x="7266" y="197"/>
                </a:cubicBezTo>
                <a:cubicBezTo>
                  <a:pt x="8245" y="66"/>
                  <a:pt x="9265" y="0"/>
                  <a:pt x="10327" y="0"/>
                </a:cubicBezTo>
                <a:close/>
              </a:path>
            </a:pathLst>
          </a:custGeom>
          <a:solidFill>
            <a:srgbClr val="16A08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ts val="800"/>
              </a:lnSpc>
              <a:defRPr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291" name="Freeform 28"/>
          <p:cNvSpPr/>
          <p:nvPr/>
        </p:nvSpPr>
        <p:spPr>
          <a:xfrm>
            <a:off x="1969334" y="2128310"/>
            <a:ext cx="503251" cy="823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14" y="0"/>
                </a:moveTo>
                <a:cubicBezTo>
                  <a:pt x="12302" y="0"/>
                  <a:pt x="12858" y="8"/>
                  <a:pt x="13283" y="25"/>
                </a:cubicBezTo>
                <a:cubicBezTo>
                  <a:pt x="13708" y="41"/>
                  <a:pt x="14029" y="69"/>
                  <a:pt x="14246" y="108"/>
                </a:cubicBezTo>
                <a:cubicBezTo>
                  <a:pt x="14463" y="146"/>
                  <a:pt x="14608" y="199"/>
                  <a:pt x="14680" y="265"/>
                </a:cubicBezTo>
                <a:cubicBezTo>
                  <a:pt x="14753" y="332"/>
                  <a:pt x="14789" y="414"/>
                  <a:pt x="14789" y="514"/>
                </a:cubicBezTo>
                <a:lnTo>
                  <a:pt x="14789" y="18235"/>
                </a:lnTo>
                <a:lnTo>
                  <a:pt x="20515" y="18235"/>
                </a:lnTo>
                <a:cubicBezTo>
                  <a:pt x="20677" y="18235"/>
                  <a:pt x="20827" y="18265"/>
                  <a:pt x="20962" y="18326"/>
                </a:cubicBezTo>
                <a:cubicBezTo>
                  <a:pt x="21098" y="18387"/>
                  <a:pt x="21216" y="18483"/>
                  <a:pt x="21315" y="18616"/>
                </a:cubicBezTo>
                <a:cubicBezTo>
                  <a:pt x="21415" y="18749"/>
                  <a:pt x="21487" y="18923"/>
                  <a:pt x="21532" y="19138"/>
                </a:cubicBezTo>
                <a:cubicBezTo>
                  <a:pt x="21577" y="19354"/>
                  <a:pt x="21600" y="19622"/>
                  <a:pt x="21600" y="19942"/>
                </a:cubicBezTo>
                <a:cubicBezTo>
                  <a:pt x="21600" y="20252"/>
                  <a:pt x="21573" y="20514"/>
                  <a:pt x="21519" y="20730"/>
                </a:cubicBezTo>
                <a:cubicBezTo>
                  <a:pt x="21464" y="20945"/>
                  <a:pt x="21387" y="21116"/>
                  <a:pt x="21288" y="21244"/>
                </a:cubicBezTo>
                <a:cubicBezTo>
                  <a:pt x="21188" y="21371"/>
                  <a:pt x="21075" y="21462"/>
                  <a:pt x="20949" y="21517"/>
                </a:cubicBezTo>
                <a:cubicBezTo>
                  <a:pt x="20822" y="21572"/>
                  <a:pt x="20677" y="21600"/>
                  <a:pt x="20515" y="21600"/>
                </a:cubicBezTo>
                <a:lnTo>
                  <a:pt x="1140" y="21600"/>
                </a:lnTo>
                <a:cubicBezTo>
                  <a:pt x="995" y="21600"/>
                  <a:pt x="859" y="21572"/>
                  <a:pt x="733" y="21517"/>
                </a:cubicBezTo>
                <a:cubicBezTo>
                  <a:pt x="606" y="21462"/>
                  <a:pt x="493" y="21371"/>
                  <a:pt x="393" y="21244"/>
                </a:cubicBezTo>
                <a:cubicBezTo>
                  <a:pt x="294" y="21116"/>
                  <a:pt x="217" y="20945"/>
                  <a:pt x="163" y="20730"/>
                </a:cubicBezTo>
                <a:cubicBezTo>
                  <a:pt x="109" y="20514"/>
                  <a:pt x="81" y="20252"/>
                  <a:pt x="81" y="19942"/>
                </a:cubicBezTo>
                <a:cubicBezTo>
                  <a:pt x="81" y="19622"/>
                  <a:pt x="104" y="19354"/>
                  <a:pt x="149" y="19138"/>
                </a:cubicBezTo>
                <a:cubicBezTo>
                  <a:pt x="194" y="18923"/>
                  <a:pt x="267" y="18749"/>
                  <a:pt x="366" y="18616"/>
                </a:cubicBezTo>
                <a:cubicBezTo>
                  <a:pt x="466" y="18483"/>
                  <a:pt x="579" y="18387"/>
                  <a:pt x="706" y="18326"/>
                </a:cubicBezTo>
                <a:cubicBezTo>
                  <a:pt x="832" y="18265"/>
                  <a:pt x="977" y="18235"/>
                  <a:pt x="1140" y="18235"/>
                </a:cubicBezTo>
                <a:lnTo>
                  <a:pt x="7679" y="18235"/>
                </a:lnTo>
                <a:lnTo>
                  <a:pt x="7679" y="4277"/>
                </a:lnTo>
                <a:lnTo>
                  <a:pt x="2035" y="6183"/>
                </a:lnTo>
                <a:cubicBezTo>
                  <a:pt x="1619" y="6305"/>
                  <a:pt x="1280" y="6379"/>
                  <a:pt x="1018" y="6407"/>
                </a:cubicBezTo>
                <a:cubicBezTo>
                  <a:pt x="755" y="6435"/>
                  <a:pt x="547" y="6402"/>
                  <a:pt x="393" y="6308"/>
                </a:cubicBezTo>
                <a:cubicBezTo>
                  <a:pt x="240" y="6214"/>
                  <a:pt x="136" y="6051"/>
                  <a:pt x="81" y="5819"/>
                </a:cubicBezTo>
                <a:cubicBezTo>
                  <a:pt x="27" y="5586"/>
                  <a:pt x="0" y="5260"/>
                  <a:pt x="0" y="4841"/>
                </a:cubicBezTo>
                <a:cubicBezTo>
                  <a:pt x="0" y="4575"/>
                  <a:pt x="9" y="4357"/>
                  <a:pt x="27" y="4186"/>
                </a:cubicBezTo>
                <a:cubicBezTo>
                  <a:pt x="45" y="4014"/>
                  <a:pt x="90" y="3868"/>
                  <a:pt x="163" y="3746"/>
                </a:cubicBezTo>
                <a:cubicBezTo>
                  <a:pt x="235" y="3625"/>
                  <a:pt x="335" y="3525"/>
                  <a:pt x="461" y="3448"/>
                </a:cubicBezTo>
                <a:cubicBezTo>
                  <a:pt x="588" y="3371"/>
                  <a:pt x="760" y="3288"/>
                  <a:pt x="977" y="3199"/>
                </a:cubicBezTo>
                <a:lnTo>
                  <a:pt x="8521" y="216"/>
                </a:lnTo>
                <a:cubicBezTo>
                  <a:pt x="8611" y="171"/>
                  <a:pt x="8724" y="135"/>
                  <a:pt x="8860" y="108"/>
                </a:cubicBezTo>
                <a:cubicBezTo>
                  <a:pt x="8995" y="80"/>
                  <a:pt x="9172" y="58"/>
                  <a:pt x="9389" y="41"/>
                </a:cubicBezTo>
                <a:cubicBezTo>
                  <a:pt x="9606" y="25"/>
                  <a:pt x="9891" y="14"/>
                  <a:pt x="10244" y="8"/>
                </a:cubicBezTo>
                <a:cubicBezTo>
                  <a:pt x="10596" y="3"/>
                  <a:pt x="11053" y="0"/>
                  <a:pt x="11614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2" name="Freeform 37"/>
          <p:cNvSpPr/>
          <p:nvPr/>
        </p:nvSpPr>
        <p:spPr>
          <a:xfrm>
            <a:off x="7265486" y="2116614"/>
            <a:ext cx="546874" cy="847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13" y="0"/>
                </a:moveTo>
                <a:cubicBezTo>
                  <a:pt x="11978" y="0"/>
                  <a:pt x="13364" y="118"/>
                  <a:pt x="14571" y="355"/>
                </a:cubicBezTo>
                <a:cubicBezTo>
                  <a:pt x="15778" y="591"/>
                  <a:pt x="16793" y="932"/>
                  <a:pt x="17617" y="1378"/>
                </a:cubicBezTo>
                <a:cubicBezTo>
                  <a:pt x="18441" y="1824"/>
                  <a:pt x="19065" y="2372"/>
                  <a:pt x="19490" y="3022"/>
                </a:cubicBezTo>
                <a:cubicBezTo>
                  <a:pt x="19914" y="3673"/>
                  <a:pt x="20127" y="4406"/>
                  <a:pt x="20127" y="5223"/>
                </a:cubicBezTo>
                <a:cubicBezTo>
                  <a:pt x="20127" y="5857"/>
                  <a:pt x="20002" y="6448"/>
                  <a:pt x="19752" y="6996"/>
                </a:cubicBezTo>
                <a:cubicBezTo>
                  <a:pt x="19502" y="7544"/>
                  <a:pt x="19136" y="8033"/>
                  <a:pt x="18653" y="8463"/>
                </a:cubicBezTo>
                <a:cubicBezTo>
                  <a:pt x="18171" y="8893"/>
                  <a:pt x="17567" y="9258"/>
                  <a:pt x="16843" y="9559"/>
                </a:cubicBezTo>
                <a:cubicBezTo>
                  <a:pt x="16119" y="9860"/>
                  <a:pt x="15282" y="10085"/>
                  <a:pt x="14333" y="10236"/>
                </a:cubicBezTo>
                <a:lnTo>
                  <a:pt x="14333" y="10284"/>
                </a:lnTo>
                <a:cubicBezTo>
                  <a:pt x="15465" y="10370"/>
                  <a:pt x="16481" y="10556"/>
                  <a:pt x="17380" y="10840"/>
                </a:cubicBezTo>
                <a:cubicBezTo>
                  <a:pt x="18279" y="11125"/>
                  <a:pt x="19040" y="11482"/>
                  <a:pt x="19665" y="11912"/>
                </a:cubicBezTo>
                <a:cubicBezTo>
                  <a:pt x="20289" y="12342"/>
                  <a:pt x="20768" y="12828"/>
                  <a:pt x="21101" y="13371"/>
                </a:cubicBezTo>
                <a:cubicBezTo>
                  <a:pt x="21434" y="13914"/>
                  <a:pt x="21600" y="14497"/>
                  <a:pt x="21600" y="15120"/>
                </a:cubicBezTo>
                <a:cubicBezTo>
                  <a:pt x="21600" y="16162"/>
                  <a:pt x="21292" y="17087"/>
                  <a:pt x="20676" y="17893"/>
                </a:cubicBezTo>
                <a:cubicBezTo>
                  <a:pt x="20060" y="18699"/>
                  <a:pt x="19203" y="19376"/>
                  <a:pt x="18104" y="19924"/>
                </a:cubicBezTo>
                <a:cubicBezTo>
                  <a:pt x="17005" y="20472"/>
                  <a:pt x="15690" y="20888"/>
                  <a:pt x="14159" y="21173"/>
                </a:cubicBezTo>
                <a:cubicBezTo>
                  <a:pt x="12627" y="21458"/>
                  <a:pt x="10954" y="21600"/>
                  <a:pt x="9139" y="21600"/>
                </a:cubicBezTo>
                <a:cubicBezTo>
                  <a:pt x="8041" y="21600"/>
                  <a:pt x="7009" y="21549"/>
                  <a:pt x="6043" y="21447"/>
                </a:cubicBezTo>
                <a:cubicBezTo>
                  <a:pt x="5077" y="21345"/>
                  <a:pt x="4224" y="21219"/>
                  <a:pt x="3483" y="21068"/>
                </a:cubicBezTo>
                <a:cubicBezTo>
                  <a:pt x="2743" y="20918"/>
                  <a:pt x="2131" y="20762"/>
                  <a:pt x="1648" y="20601"/>
                </a:cubicBezTo>
                <a:cubicBezTo>
                  <a:pt x="1165" y="20439"/>
                  <a:pt x="849" y="20316"/>
                  <a:pt x="699" y="20230"/>
                </a:cubicBezTo>
                <a:cubicBezTo>
                  <a:pt x="549" y="20144"/>
                  <a:pt x="437" y="20047"/>
                  <a:pt x="362" y="19940"/>
                </a:cubicBezTo>
                <a:cubicBezTo>
                  <a:pt x="287" y="19832"/>
                  <a:pt x="221" y="19706"/>
                  <a:pt x="162" y="19561"/>
                </a:cubicBezTo>
                <a:cubicBezTo>
                  <a:pt x="104" y="19416"/>
                  <a:pt x="62" y="19233"/>
                  <a:pt x="37" y="19013"/>
                </a:cubicBezTo>
                <a:cubicBezTo>
                  <a:pt x="12" y="18793"/>
                  <a:pt x="0" y="18527"/>
                  <a:pt x="0" y="18215"/>
                </a:cubicBezTo>
                <a:cubicBezTo>
                  <a:pt x="0" y="17699"/>
                  <a:pt x="67" y="17342"/>
                  <a:pt x="200" y="17143"/>
                </a:cubicBezTo>
                <a:cubicBezTo>
                  <a:pt x="333" y="16944"/>
                  <a:pt x="533" y="16845"/>
                  <a:pt x="799" y="16845"/>
                </a:cubicBezTo>
                <a:cubicBezTo>
                  <a:pt x="966" y="16845"/>
                  <a:pt x="1253" y="16917"/>
                  <a:pt x="1661" y="17062"/>
                </a:cubicBezTo>
                <a:cubicBezTo>
                  <a:pt x="2068" y="17207"/>
                  <a:pt x="2589" y="17363"/>
                  <a:pt x="3221" y="17530"/>
                </a:cubicBezTo>
                <a:cubicBezTo>
                  <a:pt x="3854" y="17696"/>
                  <a:pt x="4595" y="17852"/>
                  <a:pt x="5444" y="17997"/>
                </a:cubicBezTo>
                <a:cubicBezTo>
                  <a:pt x="6293" y="18142"/>
                  <a:pt x="7258" y="18215"/>
                  <a:pt x="8340" y="18215"/>
                </a:cubicBezTo>
                <a:cubicBezTo>
                  <a:pt x="9256" y="18215"/>
                  <a:pt x="10063" y="18145"/>
                  <a:pt x="10763" y="18005"/>
                </a:cubicBezTo>
                <a:cubicBezTo>
                  <a:pt x="11462" y="17866"/>
                  <a:pt x="12057" y="17670"/>
                  <a:pt x="12548" y="17417"/>
                </a:cubicBezTo>
                <a:cubicBezTo>
                  <a:pt x="13039" y="17164"/>
                  <a:pt x="13405" y="16858"/>
                  <a:pt x="13647" y="16498"/>
                </a:cubicBezTo>
                <a:cubicBezTo>
                  <a:pt x="13888" y="16138"/>
                  <a:pt x="14009" y="15738"/>
                  <a:pt x="14009" y="15297"/>
                </a:cubicBezTo>
                <a:cubicBezTo>
                  <a:pt x="14009" y="14814"/>
                  <a:pt x="13863" y="14379"/>
                  <a:pt x="13572" y="13992"/>
                </a:cubicBezTo>
                <a:cubicBezTo>
                  <a:pt x="13280" y="13605"/>
                  <a:pt x="12848" y="13274"/>
                  <a:pt x="12273" y="13000"/>
                </a:cubicBezTo>
                <a:cubicBezTo>
                  <a:pt x="11699" y="12726"/>
                  <a:pt x="10975" y="12514"/>
                  <a:pt x="10101" y="12364"/>
                </a:cubicBezTo>
                <a:cubicBezTo>
                  <a:pt x="9227" y="12213"/>
                  <a:pt x="8199" y="12138"/>
                  <a:pt x="7017" y="12138"/>
                </a:cubicBezTo>
                <a:lnTo>
                  <a:pt x="4220" y="12138"/>
                </a:lnTo>
                <a:cubicBezTo>
                  <a:pt x="4004" y="12138"/>
                  <a:pt x="3821" y="12119"/>
                  <a:pt x="3671" y="12081"/>
                </a:cubicBezTo>
                <a:cubicBezTo>
                  <a:pt x="3521" y="12044"/>
                  <a:pt x="3396" y="11966"/>
                  <a:pt x="3296" y="11848"/>
                </a:cubicBezTo>
                <a:cubicBezTo>
                  <a:pt x="3196" y="11730"/>
                  <a:pt x="3126" y="11566"/>
                  <a:pt x="3084" y="11356"/>
                </a:cubicBezTo>
                <a:cubicBezTo>
                  <a:pt x="3042" y="11147"/>
                  <a:pt x="3021" y="10875"/>
                  <a:pt x="3021" y="10542"/>
                </a:cubicBezTo>
                <a:cubicBezTo>
                  <a:pt x="3021" y="10230"/>
                  <a:pt x="3042" y="9975"/>
                  <a:pt x="3084" y="9776"/>
                </a:cubicBezTo>
                <a:cubicBezTo>
                  <a:pt x="3126" y="9578"/>
                  <a:pt x="3192" y="9424"/>
                  <a:pt x="3284" y="9317"/>
                </a:cubicBezTo>
                <a:cubicBezTo>
                  <a:pt x="3375" y="9210"/>
                  <a:pt x="3492" y="9134"/>
                  <a:pt x="3633" y="9091"/>
                </a:cubicBezTo>
                <a:cubicBezTo>
                  <a:pt x="3775" y="9048"/>
                  <a:pt x="3945" y="9027"/>
                  <a:pt x="4145" y="9027"/>
                </a:cubicBezTo>
                <a:lnTo>
                  <a:pt x="6967" y="9027"/>
                </a:lnTo>
                <a:cubicBezTo>
                  <a:pt x="7932" y="9027"/>
                  <a:pt x="8790" y="8954"/>
                  <a:pt x="9539" y="8809"/>
                </a:cubicBezTo>
                <a:cubicBezTo>
                  <a:pt x="10288" y="8664"/>
                  <a:pt x="10917" y="8457"/>
                  <a:pt x="11424" y="8189"/>
                </a:cubicBezTo>
                <a:cubicBezTo>
                  <a:pt x="11932" y="7920"/>
                  <a:pt x="12319" y="7595"/>
                  <a:pt x="12585" y="7213"/>
                </a:cubicBezTo>
                <a:cubicBezTo>
                  <a:pt x="12852" y="6832"/>
                  <a:pt x="12985" y="6410"/>
                  <a:pt x="12985" y="5948"/>
                </a:cubicBezTo>
                <a:cubicBezTo>
                  <a:pt x="12985" y="5593"/>
                  <a:pt x="12893" y="5258"/>
                  <a:pt x="12710" y="4941"/>
                </a:cubicBezTo>
                <a:cubicBezTo>
                  <a:pt x="12527" y="4624"/>
                  <a:pt x="12257" y="4350"/>
                  <a:pt x="11899" y="4119"/>
                </a:cubicBezTo>
                <a:cubicBezTo>
                  <a:pt x="11541" y="3887"/>
                  <a:pt x="11079" y="3705"/>
                  <a:pt x="10513" y="3570"/>
                </a:cubicBezTo>
                <a:cubicBezTo>
                  <a:pt x="9947" y="3436"/>
                  <a:pt x="9281" y="3369"/>
                  <a:pt x="8515" y="3369"/>
                </a:cubicBezTo>
                <a:cubicBezTo>
                  <a:pt x="7649" y="3369"/>
                  <a:pt x="6834" y="3452"/>
                  <a:pt x="6068" y="3619"/>
                </a:cubicBezTo>
                <a:cubicBezTo>
                  <a:pt x="5302" y="3785"/>
                  <a:pt x="4616" y="3968"/>
                  <a:pt x="4008" y="4167"/>
                </a:cubicBezTo>
                <a:cubicBezTo>
                  <a:pt x="3400" y="4366"/>
                  <a:pt x="2884" y="4551"/>
                  <a:pt x="2460" y="4723"/>
                </a:cubicBezTo>
                <a:cubicBezTo>
                  <a:pt x="2035" y="4895"/>
                  <a:pt x="1723" y="4981"/>
                  <a:pt x="1523" y="4981"/>
                </a:cubicBezTo>
                <a:cubicBezTo>
                  <a:pt x="1390" y="4981"/>
                  <a:pt x="1274" y="4962"/>
                  <a:pt x="1174" y="4924"/>
                </a:cubicBezTo>
                <a:cubicBezTo>
                  <a:pt x="1074" y="4887"/>
                  <a:pt x="991" y="4814"/>
                  <a:pt x="924" y="4707"/>
                </a:cubicBezTo>
                <a:cubicBezTo>
                  <a:pt x="857" y="4599"/>
                  <a:pt x="807" y="4444"/>
                  <a:pt x="774" y="4239"/>
                </a:cubicBezTo>
                <a:cubicBezTo>
                  <a:pt x="741" y="4035"/>
                  <a:pt x="724" y="3772"/>
                  <a:pt x="724" y="3450"/>
                </a:cubicBezTo>
                <a:cubicBezTo>
                  <a:pt x="724" y="3181"/>
                  <a:pt x="732" y="2958"/>
                  <a:pt x="749" y="2781"/>
                </a:cubicBezTo>
                <a:cubicBezTo>
                  <a:pt x="766" y="2603"/>
                  <a:pt x="799" y="2456"/>
                  <a:pt x="849" y="2337"/>
                </a:cubicBezTo>
                <a:cubicBezTo>
                  <a:pt x="899" y="2219"/>
                  <a:pt x="961" y="2117"/>
                  <a:pt x="1036" y="2031"/>
                </a:cubicBezTo>
                <a:cubicBezTo>
                  <a:pt x="1111" y="1945"/>
                  <a:pt x="1232" y="1851"/>
                  <a:pt x="1398" y="1749"/>
                </a:cubicBezTo>
                <a:cubicBezTo>
                  <a:pt x="1565" y="1647"/>
                  <a:pt x="1906" y="1494"/>
                  <a:pt x="2422" y="1290"/>
                </a:cubicBezTo>
                <a:cubicBezTo>
                  <a:pt x="2938" y="1085"/>
                  <a:pt x="3588" y="887"/>
                  <a:pt x="4370" y="693"/>
                </a:cubicBezTo>
                <a:cubicBezTo>
                  <a:pt x="5152" y="500"/>
                  <a:pt x="6056" y="336"/>
                  <a:pt x="7079" y="201"/>
                </a:cubicBezTo>
                <a:cubicBezTo>
                  <a:pt x="8103" y="67"/>
                  <a:pt x="9214" y="0"/>
                  <a:pt x="10413" y="0"/>
                </a:cubicBezTo>
                <a:close/>
              </a:path>
            </a:pathLst>
          </a:custGeom>
          <a:solidFill>
            <a:srgbClr val="F39C1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ectángulo 6"/>
          <p:cNvSpPr txBox="1"/>
          <p:nvPr/>
        </p:nvSpPr>
        <p:spPr>
          <a:xfrm>
            <a:off x="6242738" y="3734503"/>
            <a:ext cx="2361710" cy="163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228600" indent="-228600" algn="just" defTabSz="2438337">
              <a:buSzPct val="100000"/>
              <a:buBlip>
                <a:blip r:embed="rId3"/>
              </a:buBlip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Para que los </a:t>
            </a:r>
            <a:r>
              <a:rPr dirty="0" err="1"/>
              <a:t>Comités</a:t>
            </a:r>
            <a:r>
              <a:rPr dirty="0"/>
              <a:t> Locales </a:t>
            </a:r>
            <a:r>
              <a:rPr dirty="0" err="1"/>
              <a:t>Mixtos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 </a:t>
            </a:r>
            <a:r>
              <a:rPr dirty="0" err="1"/>
              <a:t>sesionen</a:t>
            </a:r>
            <a:r>
              <a:rPr dirty="0"/>
              <a:t> </a:t>
            </a:r>
            <a:r>
              <a:rPr dirty="0" err="1"/>
              <a:t>válidamente</a:t>
            </a:r>
            <a:r>
              <a:rPr dirty="0"/>
              <a:t>, </a:t>
            </a:r>
            <a:r>
              <a:rPr dirty="0" err="1"/>
              <a:t>deberán</a:t>
            </a:r>
            <a:r>
              <a:rPr dirty="0"/>
              <a:t> </a:t>
            </a:r>
            <a:r>
              <a:rPr dirty="0" err="1"/>
              <a:t>contar</a:t>
            </a:r>
            <a:r>
              <a:rPr dirty="0"/>
              <a:t> con la </a:t>
            </a:r>
            <a:r>
              <a:rPr dirty="0" err="1"/>
              <a:t>presencia</a:t>
            </a:r>
            <a:r>
              <a:rPr dirty="0"/>
              <a:t> de la </a:t>
            </a:r>
            <a:r>
              <a:rPr dirty="0" err="1"/>
              <a:t>mitad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uno</a:t>
            </a:r>
            <a:r>
              <a:rPr dirty="0"/>
              <a:t> de </a:t>
            </a:r>
            <a:r>
              <a:rPr dirty="0" err="1"/>
              <a:t>sus</a:t>
            </a:r>
            <a:r>
              <a:rPr dirty="0"/>
              <a:t> </a:t>
            </a:r>
            <a:r>
              <a:rPr dirty="0" err="1"/>
              <a:t>integrantes</a:t>
            </a:r>
            <a:r>
              <a:rPr dirty="0"/>
              <a:t>, </a:t>
            </a:r>
            <a:r>
              <a:rPr dirty="0" err="1"/>
              <a:t>estando</a:t>
            </a:r>
            <a:r>
              <a:rPr dirty="0"/>
              <a:t> </a:t>
            </a:r>
            <a:r>
              <a:rPr dirty="0" err="1"/>
              <a:t>presente</a:t>
            </a:r>
            <a:r>
              <a:rPr dirty="0"/>
              <a:t> el </a:t>
            </a:r>
            <a:r>
              <a:rPr b="1" i="1" dirty="0" err="1"/>
              <a:t>Coordinador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turno</a:t>
            </a:r>
            <a:r>
              <a:rPr dirty="0"/>
              <a:t> y el </a:t>
            </a:r>
            <a:r>
              <a:rPr b="1" i="1" dirty="0" err="1"/>
              <a:t>Secretario</a:t>
            </a:r>
            <a:r>
              <a:rPr b="1" i="1" dirty="0"/>
              <a:t> </a:t>
            </a:r>
            <a:r>
              <a:rPr b="1" i="1" dirty="0" err="1"/>
              <a:t>Técnico</a:t>
            </a:r>
            <a:r>
              <a:rPr dirty="0"/>
              <a:t>. 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22" name="21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24" name="Picture 7" descr="Picture 7"/>
              <p:cNvPicPr>
                <a:picLocks noChangeAspect="1"/>
              </p:cNvPicPr>
              <p:nvPr/>
            </p:nvPicPr>
            <p:blipFill>
              <a:blip r:embed="rId4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5" name="Picture 10" descr="Picture 10"/>
              <p:cNvPicPr>
                <a:picLocks noChangeAspect="1"/>
              </p:cNvPicPr>
              <p:nvPr/>
            </p:nvPicPr>
            <p:blipFill>
              <a:blip r:embed="rId5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Picture 1" descr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7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23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" grpId="0" animBg="1" advAuto="0"/>
      <p:bldP spid="1285" grpId="0" animBg="1" advAuto="0"/>
      <p:bldP spid="2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4 Conector recto"/>
          <p:cNvSpPr/>
          <p:nvPr/>
        </p:nvSpPr>
        <p:spPr>
          <a:xfrm>
            <a:off x="714347" y="714355"/>
            <a:ext cx="8064001" cy="1590"/>
          </a:xfrm>
          <a:prstGeom prst="line">
            <a:avLst/>
          </a:prstGeom>
          <a:ln>
            <a:solidFill>
              <a:srgbClr val="CFA24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8" name="18 Conector recto"/>
          <p:cNvSpPr/>
          <p:nvPr/>
        </p:nvSpPr>
        <p:spPr>
          <a:xfrm>
            <a:off x="357157" y="6572271"/>
            <a:ext cx="8496001" cy="1589"/>
          </a:xfrm>
          <a:prstGeom prst="line">
            <a:avLst/>
          </a:prstGeom>
          <a:ln w="111125">
            <a:solidFill>
              <a:srgbClr val="D4BB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9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51920" y="738707"/>
            <a:ext cx="5046782" cy="57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1" name="CAMBIOS Y MODIFICACIONES"/>
          <p:cNvSpPr txBox="1"/>
          <p:nvPr/>
        </p:nvSpPr>
        <p:spPr>
          <a:xfrm>
            <a:off x="1571603" y="684037"/>
            <a:ext cx="5925995" cy="65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848" tIns="45848" rIns="45848" bIns="45848" anchor="ctr">
            <a:normAutofit/>
          </a:bodyPr>
          <a:lstStyle>
            <a:lvl1pPr algn="ctr" defTabSz="2177075">
              <a:defRPr sz="2000" b="1">
                <a:solidFill>
                  <a:srgbClr val="0947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SESIONES DE TRABAJO</a:t>
            </a:r>
          </a:p>
        </p:txBody>
      </p:sp>
      <p:sp>
        <p:nvSpPr>
          <p:cNvPr id="1303" name="Rectángulo 6"/>
          <p:cNvSpPr txBox="1"/>
          <p:nvPr/>
        </p:nvSpPr>
        <p:spPr>
          <a:xfrm>
            <a:off x="1239234" y="3674445"/>
            <a:ext cx="2756702" cy="217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255" tIns="19255" rIns="19255" bIns="19255">
            <a:spAutoFit/>
          </a:bodyPr>
          <a:lstStyle/>
          <a:p>
            <a:pPr marL="228600" indent="-228600" algn="just" defTabSz="2438337">
              <a:buSzPct val="100000"/>
              <a:buBlip>
                <a:blip r:embed="rId3"/>
              </a:buBlip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Los </a:t>
            </a:r>
            <a:r>
              <a:rPr dirty="0" err="1"/>
              <a:t>Comités</a:t>
            </a:r>
            <a:r>
              <a:rPr dirty="0"/>
              <a:t> Locales </a:t>
            </a:r>
            <a:r>
              <a:rPr dirty="0" err="1"/>
              <a:t>Mixtos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medio</a:t>
            </a:r>
            <a:r>
              <a:rPr dirty="0"/>
              <a:t> del </a:t>
            </a:r>
            <a:r>
              <a:rPr b="1" i="1" dirty="0" err="1"/>
              <a:t>Secretario</a:t>
            </a:r>
            <a:r>
              <a:rPr b="1" i="1" dirty="0"/>
              <a:t> </a:t>
            </a:r>
            <a:r>
              <a:rPr b="1" i="1" dirty="0" err="1"/>
              <a:t>Técnico</a:t>
            </a:r>
            <a:r>
              <a:rPr dirty="0"/>
              <a:t>, </a:t>
            </a:r>
            <a:r>
              <a:rPr dirty="0" err="1"/>
              <a:t>elaborarán</a:t>
            </a:r>
            <a:r>
              <a:rPr dirty="0"/>
              <a:t> y </a:t>
            </a:r>
            <a:r>
              <a:rPr dirty="0" err="1"/>
              <a:t>firmarán</a:t>
            </a:r>
            <a:r>
              <a:rPr dirty="0"/>
              <a:t> el </a:t>
            </a:r>
            <a:r>
              <a:rPr b="1" i="1" dirty="0" err="1"/>
              <a:t>Acta</a:t>
            </a:r>
            <a:r>
              <a:rPr b="1" i="1" dirty="0"/>
              <a:t> de la </a:t>
            </a:r>
            <a:r>
              <a:rPr b="1" i="1" dirty="0" err="1"/>
              <a:t>Sesión</a:t>
            </a:r>
            <a:r>
              <a:rPr b="1" i="1" dirty="0"/>
              <a:t> </a:t>
            </a:r>
            <a:r>
              <a:rPr dirty="0"/>
              <a:t>al </a:t>
            </a:r>
            <a:r>
              <a:rPr dirty="0" err="1"/>
              <a:t>cierre</a:t>
            </a:r>
            <a:r>
              <a:rPr dirty="0"/>
              <a:t> de la </a:t>
            </a:r>
            <a:r>
              <a:rPr dirty="0" err="1"/>
              <a:t>misma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la se </a:t>
            </a:r>
            <a:r>
              <a:rPr dirty="0" err="1"/>
              <a:t>incluyan</a:t>
            </a:r>
            <a:r>
              <a:rPr dirty="0"/>
              <a:t> los </a:t>
            </a:r>
            <a:r>
              <a:rPr dirty="0" err="1"/>
              <a:t>asuntos</a:t>
            </a:r>
            <a:r>
              <a:rPr dirty="0"/>
              <a:t> que se </a:t>
            </a:r>
            <a:r>
              <a:rPr dirty="0" err="1"/>
              <a:t>trataron</a:t>
            </a:r>
            <a:r>
              <a:rPr dirty="0"/>
              <a:t> y los </a:t>
            </a:r>
            <a:r>
              <a:rPr dirty="0" err="1"/>
              <a:t>acuerdos</a:t>
            </a:r>
            <a:r>
              <a:rPr dirty="0"/>
              <a:t> </a:t>
            </a:r>
            <a:r>
              <a:rPr dirty="0" err="1"/>
              <a:t>tomados</a:t>
            </a:r>
            <a:r>
              <a:rPr dirty="0"/>
              <a:t>; de la que </a:t>
            </a:r>
            <a:r>
              <a:rPr dirty="0" err="1"/>
              <a:t>turnarán</a:t>
            </a:r>
            <a:r>
              <a:rPr dirty="0"/>
              <a:t> dos </a:t>
            </a:r>
            <a:r>
              <a:rPr dirty="0" err="1"/>
              <a:t>copias</a:t>
            </a:r>
            <a:r>
              <a:rPr dirty="0"/>
              <a:t> a la </a:t>
            </a:r>
            <a:r>
              <a:rPr dirty="0" err="1"/>
              <a:t>Subcomisión</a:t>
            </a:r>
            <a:r>
              <a:rPr dirty="0"/>
              <a:t> </a:t>
            </a:r>
            <a:r>
              <a:rPr dirty="0" err="1"/>
              <a:t>Mixta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  </a:t>
            </a:r>
            <a:r>
              <a:rPr dirty="0" err="1"/>
              <a:t>dentro</a:t>
            </a:r>
            <a:r>
              <a:rPr dirty="0"/>
              <a:t> de los </a:t>
            </a:r>
            <a:r>
              <a:rPr dirty="0" err="1"/>
              <a:t>cinco</a:t>
            </a:r>
            <a:r>
              <a:rPr dirty="0"/>
              <a:t> </a:t>
            </a:r>
            <a:r>
              <a:rPr dirty="0" err="1"/>
              <a:t>primeros</a:t>
            </a:r>
            <a:r>
              <a:rPr dirty="0"/>
              <a:t> </a:t>
            </a:r>
            <a:r>
              <a:rPr dirty="0" err="1"/>
              <a:t>días</a:t>
            </a:r>
            <a:r>
              <a:rPr dirty="0"/>
              <a:t> </a:t>
            </a:r>
            <a:r>
              <a:rPr dirty="0" err="1"/>
              <a:t>posteriores</a:t>
            </a:r>
            <a:r>
              <a:rPr dirty="0"/>
              <a:t> a la </a:t>
            </a:r>
            <a:r>
              <a:rPr dirty="0" err="1"/>
              <a:t>fecha</a:t>
            </a:r>
            <a:r>
              <a:rPr dirty="0"/>
              <a:t> de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realización</a:t>
            </a:r>
            <a:r>
              <a:rPr dirty="0"/>
              <a:t>.  </a:t>
            </a:r>
          </a:p>
        </p:txBody>
      </p:sp>
      <p:sp>
        <p:nvSpPr>
          <p:cNvPr id="1304" name="Rectángulo 6"/>
          <p:cNvSpPr txBox="1"/>
          <p:nvPr/>
        </p:nvSpPr>
        <p:spPr>
          <a:xfrm>
            <a:off x="4499992" y="3652485"/>
            <a:ext cx="2808312" cy="2624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255" tIns="19255" rIns="19255" bIns="19255">
            <a:spAutoFit/>
          </a:bodyPr>
          <a:lstStyle>
            <a:lvl1pPr marL="228600" indent="-228600" algn="just" defTabSz="2438337">
              <a:buSzPct val="100000"/>
              <a:buBlip>
                <a:blip r:embed="rId3"/>
              </a:buBlip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Las </a:t>
            </a:r>
            <a:r>
              <a:rPr dirty="0" err="1"/>
              <a:t>Subcomisiones</a:t>
            </a:r>
            <a:r>
              <a:rPr dirty="0"/>
              <a:t> </a:t>
            </a:r>
            <a:r>
              <a:rPr dirty="0" err="1"/>
              <a:t>Mixtas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, </a:t>
            </a:r>
            <a:r>
              <a:rPr dirty="0" err="1"/>
              <a:t>integrarán</a:t>
            </a:r>
            <a:r>
              <a:rPr dirty="0"/>
              <a:t> los </a:t>
            </a:r>
            <a:r>
              <a:rPr dirty="0" err="1"/>
              <a:t>informes</a:t>
            </a:r>
            <a:r>
              <a:rPr dirty="0"/>
              <a:t> de los </a:t>
            </a:r>
            <a:r>
              <a:rPr dirty="0" err="1"/>
              <a:t>Comités</a:t>
            </a:r>
            <a:r>
              <a:rPr dirty="0"/>
              <a:t> Locales </a:t>
            </a:r>
            <a:r>
              <a:rPr dirty="0" err="1"/>
              <a:t>Mixtos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 y </a:t>
            </a:r>
            <a:r>
              <a:rPr dirty="0" err="1"/>
              <a:t>enviarán</a:t>
            </a:r>
            <a:r>
              <a:rPr dirty="0"/>
              <a:t> </a:t>
            </a:r>
            <a:r>
              <a:rPr dirty="0" err="1"/>
              <a:t>sólo</a:t>
            </a:r>
            <a:r>
              <a:rPr dirty="0"/>
              <a:t> los </a:t>
            </a:r>
            <a:r>
              <a:rPr dirty="0" err="1"/>
              <a:t>asuntos</a:t>
            </a:r>
            <a:r>
              <a:rPr dirty="0"/>
              <a:t> que </a:t>
            </a:r>
            <a:r>
              <a:rPr dirty="0" err="1"/>
              <a:t>ameriten</a:t>
            </a:r>
            <a:r>
              <a:rPr dirty="0"/>
              <a:t> la </a:t>
            </a:r>
            <a:r>
              <a:rPr dirty="0" err="1"/>
              <a:t>intervención</a:t>
            </a:r>
            <a:r>
              <a:rPr dirty="0"/>
              <a:t> de la </a:t>
            </a:r>
            <a:r>
              <a:rPr dirty="0" err="1"/>
              <a:t>Representación</a:t>
            </a:r>
            <a:r>
              <a:rPr dirty="0"/>
              <a:t> </a:t>
            </a:r>
            <a:r>
              <a:rPr dirty="0" err="1"/>
              <a:t>Ejecutiva</a:t>
            </a:r>
            <a:r>
              <a:rPr dirty="0"/>
              <a:t> de la </a:t>
            </a:r>
            <a:r>
              <a:rPr dirty="0" err="1"/>
              <a:t>Comisión</a:t>
            </a:r>
            <a:r>
              <a:rPr dirty="0"/>
              <a:t> Nacional </a:t>
            </a:r>
            <a:r>
              <a:rPr dirty="0" err="1"/>
              <a:t>Mixta</a:t>
            </a:r>
            <a:r>
              <a:rPr dirty="0"/>
              <a:t> de </a:t>
            </a:r>
            <a:r>
              <a:rPr dirty="0" err="1"/>
              <a:t>Capacitación</a:t>
            </a:r>
            <a:r>
              <a:rPr dirty="0"/>
              <a:t> y </a:t>
            </a:r>
            <a:r>
              <a:rPr dirty="0" err="1"/>
              <a:t>Adiestramiento</a:t>
            </a:r>
            <a:r>
              <a:rPr dirty="0"/>
              <a:t>, </a:t>
            </a:r>
            <a:r>
              <a:rPr dirty="0" err="1"/>
              <a:t>dentro</a:t>
            </a:r>
            <a:r>
              <a:rPr dirty="0"/>
              <a:t> de los </a:t>
            </a:r>
            <a:r>
              <a:rPr dirty="0" err="1"/>
              <a:t>cinco</a:t>
            </a:r>
            <a:r>
              <a:rPr dirty="0"/>
              <a:t> </a:t>
            </a:r>
            <a:r>
              <a:rPr dirty="0" err="1"/>
              <a:t>días</a:t>
            </a:r>
            <a:r>
              <a:rPr dirty="0"/>
              <a:t> </a:t>
            </a:r>
            <a:r>
              <a:rPr dirty="0" err="1"/>
              <a:t>posteriores</a:t>
            </a:r>
            <a:r>
              <a:rPr dirty="0"/>
              <a:t> al </a:t>
            </a:r>
            <a:r>
              <a:rPr dirty="0" err="1"/>
              <a:t>término</a:t>
            </a:r>
            <a:r>
              <a:rPr dirty="0"/>
              <a:t> de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trimestre</a:t>
            </a:r>
            <a:r>
              <a:rPr dirty="0"/>
              <a:t> para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procedente</a:t>
            </a:r>
            <a:r>
              <a:rPr dirty="0"/>
              <a:t>. </a:t>
            </a:r>
          </a:p>
        </p:txBody>
      </p:sp>
      <p:sp>
        <p:nvSpPr>
          <p:cNvPr id="1305" name="Shape 424"/>
          <p:cNvSpPr/>
          <p:nvPr/>
        </p:nvSpPr>
        <p:spPr>
          <a:xfrm>
            <a:off x="1636171" y="1348972"/>
            <a:ext cx="2215749" cy="221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D5DBDB"/>
          </a:solidFill>
          <a:ln w="12700">
            <a:miter lim="400000"/>
          </a:ln>
        </p:spPr>
        <p:txBody>
          <a:bodyPr lIns="45719" rIns="45719" anchor="ctr"/>
          <a:lstStyle/>
          <a:p>
            <a:pPr defTabSz="171416">
              <a:defRPr sz="2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06" name="Shape 424"/>
          <p:cNvSpPr/>
          <p:nvPr/>
        </p:nvSpPr>
        <p:spPr>
          <a:xfrm>
            <a:off x="4876531" y="1274782"/>
            <a:ext cx="2215749" cy="221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D5DBDB"/>
          </a:solidFill>
          <a:ln w="12700">
            <a:miter lim="400000"/>
          </a:ln>
        </p:spPr>
        <p:txBody>
          <a:bodyPr lIns="45719" rIns="45719" anchor="ctr"/>
          <a:lstStyle/>
          <a:p>
            <a:pPr defTabSz="171416">
              <a:defRPr sz="2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aphicFrame>
        <p:nvGraphicFramePr>
          <p:cNvPr id="1308" name="Chart 22"/>
          <p:cNvGraphicFramePr/>
          <p:nvPr>
            <p:extLst>
              <p:ext uri="{D42A27DB-BD31-4B8C-83A1-F6EECF244321}">
                <p14:modId xmlns:p14="http://schemas.microsoft.com/office/powerpoint/2010/main" val="153185256"/>
              </p:ext>
            </p:extLst>
          </p:nvPr>
        </p:nvGraphicFramePr>
        <p:xfrm>
          <a:off x="2121432" y="1841538"/>
          <a:ext cx="1245225" cy="11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10" name="Chart 24"/>
          <p:cNvGraphicFramePr/>
          <p:nvPr>
            <p:extLst>
              <p:ext uri="{D42A27DB-BD31-4B8C-83A1-F6EECF244321}">
                <p14:modId xmlns:p14="http://schemas.microsoft.com/office/powerpoint/2010/main" val="897284058"/>
              </p:ext>
            </p:extLst>
          </p:nvPr>
        </p:nvGraphicFramePr>
        <p:xfrm>
          <a:off x="5397796" y="1796323"/>
          <a:ext cx="1173217" cy="11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09" name="Freeform 44"/>
          <p:cNvSpPr/>
          <p:nvPr/>
        </p:nvSpPr>
        <p:spPr>
          <a:xfrm>
            <a:off x="5692056" y="2040802"/>
            <a:ext cx="536128" cy="832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55" y="0"/>
                </a:moveTo>
                <a:lnTo>
                  <a:pt x="18569" y="0"/>
                </a:lnTo>
                <a:cubicBezTo>
                  <a:pt x="18722" y="0"/>
                  <a:pt x="18866" y="33"/>
                  <a:pt x="19002" y="98"/>
                </a:cubicBezTo>
                <a:cubicBezTo>
                  <a:pt x="19138" y="164"/>
                  <a:pt x="19252" y="268"/>
                  <a:pt x="19346" y="410"/>
                </a:cubicBezTo>
                <a:cubicBezTo>
                  <a:pt x="19439" y="552"/>
                  <a:pt x="19507" y="741"/>
                  <a:pt x="19550" y="976"/>
                </a:cubicBezTo>
                <a:cubicBezTo>
                  <a:pt x="19592" y="1211"/>
                  <a:pt x="19613" y="1492"/>
                  <a:pt x="19613" y="1821"/>
                </a:cubicBezTo>
                <a:cubicBezTo>
                  <a:pt x="19613" y="2477"/>
                  <a:pt x="19524" y="2952"/>
                  <a:pt x="19346" y="3247"/>
                </a:cubicBezTo>
                <a:cubicBezTo>
                  <a:pt x="19167" y="3543"/>
                  <a:pt x="18908" y="3690"/>
                  <a:pt x="18569" y="3690"/>
                </a:cubicBezTo>
                <a:lnTo>
                  <a:pt x="6852" y="3690"/>
                </a:lnTo>
                <a:lnTo>
                  <a:pt x="6852" y="8233"/>
                </a:lnTo>
                <a:cubicBezTo>
                  <a:pt x="7446" y="8190"/>
                  <a:pt x="8036" y="8162"/>
                  <a:pt x="8622" y="8151"/>
                </a:cubicBezTo>
                <a:cubicBezTo>
                  <a:pt x="9208" y="8140"/>
                  <a:pt x="9824" y="8135"/>
                  <a:pt x="10469" y="8135"/>
                </a:cubicBezTo>
                <a:cubicBezTo>
                  <a:pt x="12252" y="8135"/>
                  <a:pt x="13835" y="8269"/>
                  <a:pt x="15219" y="8537"/>
                </a:cubicBezTo>
                <a:cubicBezTo>
                  <a:pt x="16603" y="8805"/>
                  <a:pt x="17766" y="9198"/>
                  <a:pt x="18709" y="9718"/>
                </a:cubicBezTo>
                <a:cubicBezTo>
                  <a:pt x="19651" y="10237"/>
                  <a:pt x="20369" y="10882"/>
                  <a:pt x="20861" y="11653"/>
                </a:cubicBezTo>
                <a:cubicBezTo>
                  <a:pt x="21354" y="12424"/>
                  <a:pt x="21600" y="13318"/>
                  <a:pt x="21600" y="14334"/>
                </a:cubicBezTo>
                <a:cubicBezTo>
                  <a:pt x="21600" y="15482"/>
                  <a:pt x="21290" y="16508"/>
                  <a:pt x="20670" y="17410"/>
                </a:cubicBezTo>
                <a:cubicBezTo>
                  <a:pt x="20050" y="18312"/>
                  <a:pt x="19176" y="19072"/>
                  <a:pt x="18047" y="19689"/>
                </a:cubicBezTo>
                <a:cubicBezTo>
                  <a:pt x="16917" y="20307"/>
                  <a:pt x="15559" y="20780"/>
                  <a:pt x="13971" y="21108"/>
                </a:cubicBezTo>
                <a:cubicBezTo>
                  <a:pt x="12383" y="21436"/>
                  <a:pt x="10622" y="21600"/>
                  <a:pt x="8686" y="21600"/>
                </a:cubicBezTo>
                <a:cubicBezTo>
                  <a:pt x="7667" y="21600"/>
                  <a:pt x="6699" y="21559"/>
                  <a:pt x="5782" y="21477"/>
                </a:cubicBezTo>
                <a:cubicBezTo>
                  <a:pt x="4865" y="21395"/>
                  <a:pt x="4042" y="21291"/>
                  <a:pt x="3311" y="21165"/>
                </a:cubicBezTo>
                <a:cubicBezTo>
                  <a:pt x="2581" y="21040"/>
                  <a:pt x="1983" y="20914"/>
                  <a:pt x="1516" y="20788"/>
                </a:cubicBezTo>
                <a:cubicBezTo>
                  <a:pt x="1049" y="20662"/>
                  <a:pt x="743" y="20559"/>
                  <a:pt x="599" y="20477"/>
                </a:cubicBezTo>
                <a:cubicBezTo>
                  <a:pt x="454" y="20395"/>
                  <a:pt x="348" y="20304"/>
                  <a:pt x="280" y="20206"/>
                </a:cubicBezTo>
                <a:cubicBezTo>
                  <a:pt x="212" y="20108"/>
                  <a:pt x="157" y="19990"/>
                  <a:pt x="115" y="19853"/>
                </a:cubicBezTo>
                <a:cubicBezTo>
                  <a:pt x="72" y="19717"/>
                  <a:pt x="42" y="19544"/>
                  <a:pt x="25" y="19337"/>
                </a:cubicBezTo>
                <a:cubicBezTo>
                  <a:pt x="8" y="19129"/>
                  <a:pt x="0" y="18883"/>
                  <a:pt x="0" y="18599"/>
                </a:cubicBezTo>
                <a:cubicBezTo>
                  <a:pt x="0" y="18292"/>
                  <a:pt x="17" y="18033"/>
                  <a:pt x="51" y="17820"/>
                </a:cubicBezTo>
                <a:cubicBezTo>
                  <a:pt x="85" y="17606"/>
                  <a:pt x="140" y="17434"/>
                  <a:pt x="217" y="17303"/>
                </a:cubicBezTo>
                <a:cubicBezTo>
                  <a:pt x="293" y="17172"/>
                  <a:pt x="382" y="17079"/>
                  <a:pt x="484" y="17024"/>
                </a:cubicBezTo>
                <a:cubicBezTo>
                  <a:pt x="586" y="16969"/>
                  <a:pt x="705" y="16942"/>
                  <a:pt x="841" y="16942"/>
                </a:cubicBezTo>
                <a:cubicBezTo>
                  <a:pt x="1010" y="16942"/>
                  <a:pt x="1269" y="17005"/>
                  <a:pt x="1617" y="17131"/>
                </a:cubicBezTo>
                <a:cubicBezTo>
                  <a:pt x="1966" y="17256"/>
                  <a:pt x="2424" y="17396"/>
                  <a:pt x="2993" y="17549"/>
                </a:cubicBezTo>
                <a:cubicBezTo>
                  <a:pt x="3562" y="17702"/>
                  <a:pt x="4254" y="17841"/>
                  <a:pt x="5069" y="17967"/>
                </a:cubicBezTo>
                <a:cubicBezTo>
                  <a:pt x="5884" y="18093"/>
                  <a:pt x="6860" y="18156"/>
                  <a:pt x="7998" y="18156"/>
                </a:cubicBezTo>
                <a:cubicBezTo>
                  <a:pt x="8983" y="18156"/>
                  <a:pt x="9879" y="18090"/>
                  <a:pt x="10685" y="17959"/>
                </a:cubicBezTo>
                <a:cubicBezTo>
                  <a:pt x="11492" y="17828"/>
                  <a:pt x="12175" y="17617"/>
                  <a:pt x="12736" y="17328"/>
                </a:cubicBezTo>
                <a:cubicBezTo>
                  <a:pt x="13296" y="17038"/>
                  <a:pt x="13729" y="16674"/>
                  <a:pt x="14035" y="16237"/>
                </a:cubicBezTo>
                <a:cubicBezTo>
                  <a:pt x="14341" y="15800"/>
                  <a:pt x="14493" y="15275"/>
                  <a:pt x="14493" y="14662"/>
                </a:cubicBezTo>
                <a:cubicBezTo>
                  <a:pt x="14493" y="14138"/>
                  <a:pt x="14366" y="13670"/>
                  <a:pt x="14111" y="13260"/>
                </a:cubicBezTo>
                <a:cubicBezTo>
                  <a:pt x="13857" y="12850"/>
                  <a:pt x="13458" y="12503"/>
                  <a:pt x="12914" y="12219"/>
                </a:cubicBezTo>
                <a:cubicBezTo>
                  <a:pt x="12371" y="11934"/>
                  <a:pt x="11666" y="11721"/>
                  <a:pt x="10800" y="11579"/>
                </a:cubicBezTo>
                <a:cubicBezTo>
                  <a:pt x="9934" y="11437"/>
                  <a:pt x="8881" y="11366"/>
                  <a:pt x="7642" y="11366"/>
                </a:cubicBezTo>
                <a:cubicBezTo>
                  <a:pt x="6657" y="11366"/>
                  <a:pt x="5761" y="11399"/>
                  <a:pt x="4954" y="11464"/>
                </a:cubicBezTo>
                <a:cubicBezTo>
                  <a:pt x="4148" y="11530"/>
                  <a:pt x="3388" y="11563"/>
                  <a:pt x="2675" y="11563"/>
                </a:cubicBezTo>
                <a:cubicBezTo>
                  <a:pt x="2182" y="11563"/>
                  <a:pt x="1830" y="11483"/>
                  <a:pt x="1617" y="11325"/>
                </a:cubicBezTo>
                <a:cubicBezTo>
                  <a:pt x="1405" y="11166"/>
                  <a:pt x="1299" y="10874"/>
                  <a:pt x="1299" y="10447"/>
                </a:cubicBezTo>
                <a:lnTo>
                  <a:pt x="1299" y="1230"/>
                </a:lnTo>
                <a:cubicBezTo>
                  <a:pt x="1299" y="793"/>
                  <a:pt x="1431" y="478"/>
                  <a:pt x="1694" y="287"/>
                </a:cubicBezTo>
                <a:cubicBezTo>
                  <a:pt x="1957" y="96"/>
                  <a:pt x="2377" y="0"/>
                  <a:pt x="29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MX" dirty="0" smtClean="0"/>
              <a:t>4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339752" y="1643318"/>
            <a:ext cx="792088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9600" b="1" dirty="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323528" y="62156"/>
            <a:ext cx="8468716" cy="646331"/>
            <a:chOff x="323528" y="62156"/>
            <a:chExt cx="8468716" cy="646331"/>
          </a:xfrm>
        </p:grpSpPr>
        <p:grpSp>
          <p:nvGrpSpPr>
            <p:cNvPr id="19" name="18 Grupo"/>
            <p:cNvGrpSpPr/>
            <p:nvPr/>
          </p:nvGrpSpPr>
          <p:grpSpPr>
            <a:xfrm>
              <a:off x="323528" y="62156"/>
              <a:ext cx="8468716" cy="646331"/>
              <a:chOff x="323528" y="62156"/>
              <a:chExt cx="8468716" cy="646331"/>
            </a:xfrm>
          </p:grpSpPr>
          <p:pic>
            <p:nvPicPr>
              <p:cNvPr id="21" name="Picture 7" descr="Picture 7"/>
              <p:cNvPicPr>
                <a:picLocks noChangeAspect="1"/>
              </p:cNvPicPr>
              <p:nvPr/>
            </p:nvPicPr>
            <p:blipFill>
              <a:blip r:embed="rId6"/>
              <a:srcRect l="24375" t="16875" r="24999" b="15624"/>
              <a:stretch>
                <a:fillRect/>
              </a:stretch>
            </p:blipFill>
            <p:spPr>
              <a:xfrm>
                <a:off x="1974897" y="242696"/>
                <a:ext cx="277001" cy="3693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2" name="Picture 10" descr="Picture 10"/>
              <p:cNvPicPr>
                <a:picLocks noChangeAspect="1"/>
              </p:cNvPicPr>
              <p:nvPr/>
            </p:nvPicPr>
            <p:blipFill>
              <a:blip r:embed="rId7"/>
              <a:srcRect l="8263" t="58824" r="70236"/>
              <a:stretch>
                <a:fillRect/>
              </a:stretch>
            </p:blipFill>
            <p:spPr>
              <a:xfrm>
                <a:off x="323528" y="163496"/>
                <a:ext cx="1633950" cy="44853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Picture 1" descr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7783" y="234039"/>
                <a:ext cx="515531" cy="38664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4" name="Dirección de Administración…"/>
              <p:cNvSpPr txBox="1"/>
              <p:nvPr/>
            </p:nvSpPr>
            <p:spPr>
              <a:xfrm>
                <a:off x="5075209" y="71127"/>
                <a:ext cx="1482135" cy="5078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Dirección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Administración</a:t>
                </a:r>
                <a:endParaRPr sz="900" dirty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Unidad</a:t>
                </a:r>
                <a:r>
                  <a:rPr sz="900" dirty="0">
                    <a:solidFill>
                      <a:schemeClr val="tx1"/>
                    </a:solidFill>
                  </a:rPr>
                  <a:t> de Personal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Coordinación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endParaRPr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SNTSS…"/>
              <p:cNvSpPr txBox="1"/>
              <p:nvPr/>
            </p:nvSpPr>
            <p:spPr>
              <a:xfrm>
                <a:off x="6603185" y="62156"/>
                <a:ext cx="2189059" cy="6463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err="1">
                    <a:solidFill>
                      <a:schemeClr val="tx1"/>
                    </a:solidFill>
                  </a:rPr>
                  <a:t>Secretaría</a:t>
                </a:r>
                <a:r>
                  <a:rPr sz="900" dirty="0">
                    <a:solidFill>
                      <a:schemeClr val="tx1"/>
                    </a:solidFill>
                  </a:rPr>
                  <a:t>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Adiestramiento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  <a:endParaRPr lang="es-MX" sz="900" dirty="0" smtClean="0">
                  <a:solidFill>
                    <a:schemeClr val="tx1"/>
                  </a:solidFill>
                </a:endParaRP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 smtClean="0">
                    <a:solidFill>
                      <a:schemeClr val="tx1"/>
                    </a:solidFill>
                  </a:rPr>
                  <a:t>del </a:t>
                </a:r>
                <a:r>
                  <a:rPr sz="900" dirty="0">
                    <a:solidFill>
                      <a:schemeClr val="tx1"/>
                    </a:solidFill>
                  </a:rPr>
                  <a:t>Cen del SNTSS</a:t>
                </a:r>
              </a:p>
              <a:p>
                <a:pPr>
                  <a:defRPr sz="900">
                    <a:solidFill>
                      <a:srgbClr val="FFFFFF"/>
                    </a:solidFill>
                  </a:defRPr>
                </a:pPr>
                <a:r>
                  <a:rPr sz="900" dirty="0">
                    <a:solidFill>
                      <a:schemeClr val="tx1"/>
                    </a:solidFill>
                  </a:rPr>
                  <a:t>Centro Nacional de </a:t>
                </a:r>
                <a:r>
                  <a:rPr sz="900" dirty="0" err="1">
                    <a:solidFill>
                      <a:schemeClr val="tx1"/>
                    </a:solidFill>
                  </a:rPr>
                  <a:t>Capacitación</a:t>
                </a:r>
                <a:r>
                  <a:rPr sz="900" dirty="0">
                    <a:solidFill>
                      <a:schemeClr val="tx1"/>
                    </a:solidFill>
                  </a:rPr>
                  <a:t> y </a:t>
                </a:r>
                <a:r>
                  <a:rPr sz="900" dirty="0" err="1">
                    <a:solidFill>
                      <a:schemeClr val="tx1"/>
                    </a:solidFill>
                  </a:rPr>
                  <a:t>Calidad</a:t>
                </a:r>
                <a:r>
                  <a:rPr sz="9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20" name="9 Conector recto"/>
            <p:cNvSpPr/>
            <p:nvPr/>
          </p:nvSpPr>
          <p:spPr>
            <a:xfrm flipH="1">
              <a:off x="6583375" y="117015"/>
              <a:ext cx="0" cy="509501"/>
            </a:xfrm>
            <a:prstGeom prst="line">
              <a:avLst/>
            </a:prstGeom>
            <a:ln w="12700">
              <a:solidFill>
                <a:srgbClr val="CFA249"/>
              </a:solidFill>
            </a:ln>
          </p:spPr>
          <p:txBody>
            <a:bodyPr lIns="45719" rIns="45719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" grpId="0" animBg="1" advAuto="0"/>
      <p:bldP spid="1304" grpId="0" animBg="1" advAuto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2383</Words>
  <Application>Microsoft Office PowerPoint</Application>
  <PresentationFormat>Presentación en pantalla (4:3)</PresentationFormat>
  <Paragraphs>244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Helvetica Neue Medium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GRACIAS 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 Camacho Mendoza</dc:creator>
  <cp:lastModifiedBy>leopo</cp:lastModifiedBy>
  <cp:revision>186</cp:revision>
  <cp:lastPrinted>2021-01-11T23:23:41Z</cp:lastPrinted>
  <dcterms:modified xsi:type="dcterms:W3CDTF">2023-09-22T04:52:03Z</dcterms:modified>
</cp:coreProperties>
</file>